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comments/comment1.xml" ContentType="application/vnd.openxmlformats-officedocument.presentationml.comment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4.xml" ContentType="application/vnd.openxmlformats-officedocument.presentationml.notesSlide+xml"/>
  <Override PartName="/ppt/comments/comment2.xml" ContentType="application/vnd.openxmlformats-officedocument.presentationml.comments+xml"/>
  <Override PartName="/ppt/notesSlides/notesSlide15.xml" ContentType="application/vnd.openxmlformats-officedocument.presentationml.notesSlide+xml"/>
  <Override PartName="/ppt/comments/comment3.xml" ContentType="application/vnd.openxmlformats-officedocument.presentationml.comments+xml"/>
  <Override PartName="/ppt/notesSlides/notesSlide16.xml" ContentType="application/vnd.openxmlformats-officedocument.presentationml.notesSlide+xml"/>
  <Override PartName="/ppt/comments/comment4.xml" ContentType="application/vnd.openxmlformats-officedocument.presentationml.comment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5.xml" ContentType="application/vnd.openxmlformats-officedocument.presentationml.comments+xml"/>
  <Override PartName="/ppt/notesSlides/notesSlide20.xml" ContentType="application/vnd.openxmlformats-officedocument.presentationml.notesSlide+xml"/>
  <Override PartName="/ppt/comments/comment6.xml" ContentType="application/vnd.openxmlformats-officedocument.presentationml.comments+xml"/>
  <Override PartName="/ppt/notesSlides/notesSlide2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1.xml" ContentType="application/vnd.openxmlformats-officedocument.presentationml.tag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notesSlides/notesSlide35.xml" ContentType="application/vnd.openxmlformats-officedocument.presentationml.notesSlide+xml"/>
  <Override PartName="/ppt/comments/comment10.xml" ContentType="application/vnd.openxmlformats-officedocument.presentationml.comment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3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37.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68"/>
  </p:notesMasterIdLst>
  <p:sldIdLst>
    <p:sldId id="256" r:id="rId2"/>
    <p:sldId id="321" r:id="rId3"/>
    <p:sldId id="343" r:id="rId4"/>
    <p:sldId id="330" r:id="rId5"/>
    <p:sldId id="386" r:id="rId6"/>
    <p:sldId id="387" r:id="rId7"/>
    <p:sldId id="389" r:id="rId8"/>
    <p:sldId id="388" r:id="rId9"/>
    <p:sldId id="394" r:id="rId10"/>
    <p:sldId id="390" r:id="rId11"/>
    <p:sldId id="393" r:id="rId12"/>
    <p:sldId id="331" r:id="rId13"/>
    <p:sldId id="341" r:id="rId14"/>
    <p:sldId id="395" r:id="rId15"/>
    <p:sldId id="342" r:id="rId16"/>
    <p:sldId id="346" r:id="rId17"/>
    <p:sldId id="347" r:id="rId18"/>
    <p:sldId id="345" r:id="rId19"/>
    <p:sldId id="397" r:id="rId20"/>
    <p:sldId id="348" r:id="rId21"/>
    <p:sldId id="349" r:id="rId22"/>
    <p:sldId id="352" r:id="rId23"/>
    <p:sldId id="372" r:id="rId24"/>
    <p:sldId id="396" r:id="rId25"/>
    <p:sldId id="350" r:id="rId26"/>
    <p:sldId id="353" r:id="rId27"/>
    <p:sldId id="376" r:id="rId28"/>
    <p:sldId id="373" r:id="rId29"/>
    <p:sldId id="377" r:id="rId30"/>
    <p:sldId id="374" r:id="rId31"/>
    <p:sldId id="385" r:id="rId32"/>
    <p:sldId id="378" r:id="rId33"/>
    <p:sldId id="375" r:id="rId34"/>
    <p:sldId id="379" r:id="rId35"/>
    <p:sldId id="391" r:id="rId36"/>
    <p:sldId id="392" r:id="rId37"/>
    <p:sldId id="380" r:id="rId38"/>
    <p:sldId id="381" r:id="rId39"/>
    <p:sldId id="398" r:id="rId40"/>
    <p:sldId id="399" r:id="rId41"/>
    <p:sldId id="383" r:id="rId42"/>
    <p:sldId id="384" r:id="rId43"/>
    <p:sldId id="360" r:id="rId44"/>
    <p:sldId id="361" r:id="rId45"/>
    <p:sldId id="369" r:id="rId46"/>
    <p:sldId id="362" r:id="rId47"/>
    <p:sldId id="363" r:id="rId48"/>
    <p:sldId id="364" r:id="rId49"/>
    <p:sldId id="365" r:id="rId50"/>
    <p:sldId id="370" r:id="rId51"/>
    <p:sldId id="366" r:id="rId52"/>
    <p:sldId id="367" r:id="rId53"/>
    <p:sldId id="368" r:id="rId54"/>
    <p:sldId id="334" r:id="rId55"/>
    <p:sldId id="371" r:id="rId56"/>
    <p:sldId id="355" r:id="rId57"/>
    <p:sldId id="356" r:id="rId58"/>
    <p:sldId id="357" r:id="rId59"/>
    <p:sldId id="358" r:id="rId60"/>
    <p:sldId id="359" r:id="rId61"/>
    <p:sldId id="335" r:id="rId62"/>
    <p:sldId id="336" r:id="rId63"/>
    <p:sldId id="337" r:id="rId64"/>
    <p:sldId id="338" r:id="rId65"/>
    <p:sldId id="339" r:id="rId66"/>
    <p:sldId id="340"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DBE4472-E247-48B0-82E4-19DCBC287112}">
          <p14:sldIdLst>
            <p14:sldId id="256"/>
            <p14:sldId id="321"/>
            <p14:sldId id="343"/>
          </p14:sldIdLst>
        </p14:section>
        <p14:section name="phase plane" id="{FDDB7F71-633F-45AF-913F-BFAAB8328751}">
          <p14:sldIdLst>
            <p14:sldId id="330"/>
            <p14:sldId id="386"/>
            <p14:sldId id="387"/>
            <p14:sldId id="389"/>
            <p14:sldId id="388"/>
            <p14:sldId id="394"/>
            <p14:sldId id="390"/>
          </p14:sldIdLst>
        </p14:section>
        <p14:section name="Lorenz" id="{DFA961B1-7301-4CAC-B60B-79F1294AEB8F}">
          <p14:sldIdLst>
            <p14:sldId id="393"/>
            <p14:sldId id="331"/>
            <p14:sldId id="341"/>
            <p14:sldId id="395"/>
            <p14:sldId id="342"/>
            <p14:sldId id="346"/>
            <p14:sldId id="347"/>
            <p14:sldId id="345"/>
          </p14:sldIdLst>
        </p14:section>
        <p14:section name="chaos" id="{87649C8D-6FB7-4C3D-9313-F47FC3221F76}">
          <p14:sldIdLst>
            <p14:sldId id="397"/>
            <p14:sldId id="348"/>
            <p14:sldId id="349"/>
            <p14:sldId id="352"/>
            <p14:sldId id="372"/>
            <p14:sldId id="396"/>
            <p14:sldId id="350"/>
          </p14:sldIdLst>
        </p14:section>
        <p14:section name="clockwork?" id="{C51D633F-CAF1-4388-A6D8-941605B013A9}">
          <p14:sldIdLst>
            <p14:sldId id="353"/>
            <p14:sldId id="376"/>
            <p14:sldId id="373"/>
            <p14:sldId id="377"/>
            <p14:sldId id="374"/>
            <p14:sldId id="385"/>
            <p14:sldId id="378"/>
            <p14:sldId id="375"/>
          </p14:sldIdLst>
        </p14:section>
        <p14:section name="why care?" id="{488CE103-2D29-480A-B12F-380924B65B49}">
          <p14:sldIdLst>
            <p14:sldId id="379"/>
            <p14:sldId id="391"/>
            <p14:sldId id="392"/>
            <p14:sldId id="380"/>
            <p14:sldId id="381"/>
            <p14:sldId id="398"/>
            <p14:sldId id="399"/>
            <p14:sldId id="383"/>
            <p14:sldId id="384"/>
          </p14:sldIdLst>
        </p14:section>
        <p14:section name="mappings" id="{C120838E-46D0-486E-B7AB-6752F7CFFDA3}">
          <p14:sldIdLst>
            <p14:sldId id="360"/>
            <p14:sldId id="361"/>
            <p14:sldId id="369"/>
            <p14:sldId id="362"/>
            <p14:sldId id="363"/>
            <p14:sldId id="364"/>
            <p14:sldId id="365"/>
            <p14:sldId id="370"/>
            <p14:sldId id="366"/>
            <p14:sldId id="367"/>
            <p14:sldId id="368"/>
          </p14:sldIdLst>
        </p14:section>
        <p14:section name="Stability" id="{3F80B744-410E-48FE-959D-E99398856054}">
          <p14:sldIdLst>
            <p14:sldId id="334"/>
            <p14:sldId id="371"/>
            <p14:sldId id="355"/>
            <p14:sldId id="356"/>
            <p14:sldId id="357"/>
            <p14:sldId id="358"/>
            <p14:sldId id="359"/>
          </p14:sldIdLst>
        </p14:section>
        <p14:section name="Limit Cycles" id="{701B6084-899F-4E4B-819E-319B7B48F55D}">
          <p14:sldIdLst>
            <p14:sldId id="335"/>
            <p14:sldId id="336"/>
            <p14:sldId id="337"/>
            <p14:sldId id="338"/>
            <p14:sldId id="339"/>
            <p14:sldId id="34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 Mahoney" initials="JM" lastIdx="13" clrIdx="0">
    <p:extLst>
      <p:ext uri="{19B8F6BF-5375-455C-9EA6-DF929625EA0E}">
        <p15:presenceInfo xmlns:p15="http://schemas.microsoft.com/office/powerpoint/2012/main" userId="c23b4b1d664e54a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559" autoAdjust="0"/>
  </p:normalViewPr>
  <p:slideViewPr>
    <p:cSldViewPr>
      <p:cViewPr varScale="1">
        <p:scale>
          <a:sx n="99" d="100"/>
          <a:sy n="99" d="100"/>
        </p:scale>
        <p:origin x="996" y="7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4-16T17:38:54.185" idx="1">
    <p:pos x="993" y="2139"/>
    <p:text>x,y,z state variables of temperature/pressure/humidity</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7-04-18T15:32:29.051" idx="6">
    <p:pos x="3079" y="1877"/>
    <p:text>at r=3, we see a pitchfork bifurcation</p:text>
    <p:extLst>
      <p:ext uri="{C676402C-5697-4E1C-873F-D02D1690AC5C}">
        <p15:threadingInfo xmlns:p15="http://schemas.microsoft.com/office/powerpoint/2012/main" timeZoneBias="240"/>
      </p:ext>
    </p:extLst>
  </p:cm>
  <p:cm authorId="1" dt="2017-04-18T15:32:55.225" idx="7">
    <p:pos x="4376" y="2832"/>
    <p:text>the system becomes chaotic</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4-18T19:50:30.718" idx="9">
    <p:pos x="1894" y="531"/>
    <p:text>with variation on x(0)</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4-17T21:26:02.378" idx="13">
    <p:pos x="5336" y="1422"/>
    <p:text>flattening indicates convergence of results and we ran "enough" samples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7-04-18T19:47:13.719" idx="8">
    <p:pos x="3947" y="2210"/>
    <p:text>close bounds until 20s</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7-04-18T15:22:02.572" idx="5">
    <p:pos x="2032" y="2760"/>
    <p:text>Lorenz was chosen for historical and demonstrative purposes</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7-04-18T15:19:42.882" idx="4">
    <p:pos x="6418" y="1554"/>
    <p:text>this is *not* meant to put Lorenz on the level of Newton and Einstein</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7-04-20T21:46:45.199" idx="10">
    <p:pos x="5270" y="1813"/>
    <p:text>0.6 repeats forever</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7-04-20T21:47:01.708" idx="11">
    <p:pos x="5270" y="1813"/>
    <p:text>switches between 0.5130 and 0.7995</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7-04-20T21:47:48.482" idx="12">
    <p:pos x="2586" y="1668"/>
    <p:text>switches between 0.5009 0.8750 0.3828 0.8269</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3704BD-7DF1-4AEA-93E1-D5387D9025FA}" type="datetimeFigureOut">
              <a:rPr lang="en-US" smtClean="0"/>
              <a:t>4/28/2020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D0BD06-63B8-42E3-B038-4783A6483119}" type="slidenum">
              <a:rPr lang="en-US" smtClean="0"/>
              <a:t>‹#›</a:t>
            </a:fld>
            <a:endParaRPr lang="en-US" dirty="0"/>
          </a:p>
        </p:txBody>
      </p:sp>
    </p:spTree>
    <p:extLst>
      <p:ext uri="{BB962C8B-B14F-4D97-AF65-F5344CB8AC3E}">
        <p14:creationId xmlns:p14="http://schemas.microsoft.com/office/powerpoint/2010/main" val="3440375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en.wikipedia.org/wiki/Bohr-Einstein_debates" TargetMode="External"/><Relationship Id="rId3" Type="http://schemas.openxmlformats.org/officeDocument/2006/relationships/hyperlink" Target="https://en.wikipedia.org/wiki/Determinism" TargetMode="External"/><Relationship Id="rId7" Type="http://schemas.openxmlformats.org/officeDocument/2006/relationships/hyperlink" Target="https://en.wikipedia.org/wiki/Principle_of_locality"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en.wikipedia.org/wiki/Action_at_a_distance" TargetMode="External"/><Relationship Id="rId5" Type="http://schemas.openxmlformats.org/officeDocument/2006/relationships/hyperlink" Target="https://en.wikipedia.org/wiki/Quantum_mechanics#cite_note-Harrison2000-78" TargetMode="External"/><Relationship Id="rId10" Type="http://schemas.openxmlformats.org/officeDocument/2006/relationships/hyperlink" Target="https://en.wikipedia.org/wiki/Einstein%E2%80%93Podolsky%E2%80%93Rosen_paradox" TargetMode="External"/><Relationship Id="rId4" Type="http://schemas.openxmlformats.org/officeDocument/2006/relationships/hyperlink" Target="https://en.wikipedia.org/wiki/Causality" TargetMode="External"/><Relationship Id="rId9" Type="http://schemas.openxmlformats.org/officeDocument/2006/relationships/hyperlink" Target="https://en.wikipedia.org/wiki/Epistemological"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geisinger.org/health-and-wellness/wellness-articles/2020/03/18/16/20/covid-19-what-does-flattening-the-curve-mean?utm_source=organicsocial-facebook&amp;utm_medium=socialmedia&amp;utm_campaign=covid19"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worldometers.info/coronavirus/worldwide-graphs/#countries-cas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be more conceptual than previous units </a:t>
            </a:r>
          </a:p>
          <a:p>
            <a:r>
              <a:rPr lang="en-US" dirty="0"/>
              <a:t>We will see why we focus on linear systems and the difficulties introduced by nonlinearity </a:t>
            </a:r>
          </a:p>
        </p:txBody>
      </p:sp>
      <p:sp>
        <p:nvSpPr>
          <p:cNvPr id="4" name="Slide Number Placeholder 3"/>
          <p:cNvSpPr>
            <a:spLocks noGrp="1"/>
          </p:cNvSpPr>
          <p:nvPr>
            <p:ph type="sldNum" sz="quarter" idx="5"/>
          </p:nvPr>
        </p:nvSpPr>
        <p:spPr/>
        <p:txBody>
          <a:bodyPr/>
          <a:lstStyle/>
          <a:p>
            <a:fld id="{7BD0BD06-63B8-42E3-B038-4783A6483119}" type="slidenum">
              <a:rPr lang="en-US" smtClean="0"/>
              <a:t>1</a:t>
            </a:fld>
            <a:endParaRPr lang="en-US" dirty="0"/>
          </a:p>
        </p:txBody>
      </p:sp>
    </p:spTree>
    <p:extLst>
      <p:ext uri="{BB962C8B-B14F-4D97-AF65-F5344CB8AC3E}">
        <p14:creationId xmlns:p14="http://schemas.microsoft.com/office/powerpoint/2010/main" val="1666094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use these parameters values for the rest of the example</a:t>
            </a:r>
          </a:p>
          <a:p>
            <a:endParaRPr lang="en-US" dirty="0"/>
          </a:p>
          <a:p>
            <a:r>
              <a:rPr lang="en-US" dirty="0"/>
              <a:t>Run for t = 50 </a:t>
            </a:r>
          </a:p>
        </p:txBody>
      </p:sp>
      <p:sp>
        <p:nvSpPr>
          <p:cNvPr id="4" name="Slide Number Placeholder 3"/>
          <p:cNvSpPr>
            <a:spLocks noGrp="1"/>
          </p:cNvSpPr>
          <p:nvPr>
            <p:ph type="sldNum" sz="quarter" idx="5"/>
          </p:nvPr>
        </p:nvSpPr>
        <p:spPr/>
        <p:txBody>
          <a:bodyPr/>
          <a:lstStyle/>
          <a:p>
            <a:fld id="{7BD0BD06-63B8-42E3-B038-4783A6483119}" type="slidenum">
              <a:rPr lang="en-US" smtClean="0"/>
              <a:t>13</a:t>
            </a:fld>
            <a:endParaRPr lang="en-US" dirty="0"/>
          </a:p>
        </p:txBody>
      </p:sp>
    </p:spTree>
    <p:extLst>
      <p:ext uri="{BB962C8B-B14F-4D97-AF65-F5344CB8AC3E}">
        <p14:creationId xmlns:p14="http://schemas.microsoft.com/office/powerpoint/2010/main" val="130789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at x(0) = 1, v(0) = 0</a:t>
            </a:r>
          </a:p>
        </p:txBody>
      </p:sp>
      <p:sp>
        <p:nvSpPr>
          <p:cNvPr id="4" name="Slide Number Placeholder 3"/>
          <p:cNvSpPr>
            <a:spLocks noGrp="1"/>
          </p:cNvSpPr>
          <p:nvPr>
            <p:ph type="sldNum" sz="quarter" idx="5"/>
          </p:nvPr>
        </p:nvSpPr>
        <p:spPr/>
        <p:txBody>
          <a:bodyPr/>
          <a:lstStyle/>
          <a:p>
            <a:fld id="{7BD0BD06-63B8-42E3-B038-4783A6483119}" type="slidenum">
              <a:rPr lang="en-US" smtClean="0"/>
              <a:t>14</a:t>
            </a:fld>
            <a:endParaRPr lang="en-US" dirty="0"/>
          </a:p>
        </p:txBody>
      </p:sp>
    </p:spTree>
    <p:extLst>
      <p:ext uri="{BB962C8B-B14F-4D97-AF65-F5344CB8AC3E}">
        <p14:creationId xmlns:p14="http://schemas.microsoft.com/office/powerpoint/2010/main" val="2721547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initial conditions vary *slightly*</a:t>
            </a:r>
          </a:p>
        </p:txBody>
      </p:sp>
      <p:sp>
        <p:nvSpPr>
          <p:cNvPr id="4" name="Slide Number Placeholder 3"/>
          <p:cNvSpPr>
            <a:spLocks noGrp="1"/>
          </p:cNvSpPr>
          <p:nvPr>
            <p:ph type="sldNum" sz="quarter" idx="10"/>
          </p:nvPr>
        </p:nvSpPr>
        <p:spPr/>
        <p:txBody>
          <a:bodyPr/>
          <a:lstStyle/>
          <a:p>
            <a:fld id="{7BD0BD06-63B8-42E3-B038-4783A6483119}" type="slidenum">
              <a:rPr lang="en-US" smtClean="0"/>
              <a:t>15</a:t>
            </a:fld>
            <a:endParaRPr lang="en-US" dirty="0"/>
          </a:p>
        </p:txBody>
      </p:sp>
    </p:spTree>
    <p:extLst>
      <p:ext uri="{BB962C8B-B14F-4D97-AF65-F5344CB8AC3E}">
        <p14:creationId xmlns:p14="http://schemas.microsoft.com/office/powerpoint/2010/main" val="1243568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has nothing random in it </a:t>
            </a:r>
          </a:p>
          <a:p>
            <a:endParaRPr lang="en-US" dirty="0"/>
          </a:p>
          <a:p>
            <a:r>
              <a:rPr lang="en-US" dirty="0"/>
              <a:t>Why is estimating weather difficult? </a:t>
            </a:r>
          </a:p>
        </p:txBody>
      </p:sp>
      <p:sp>
        <p:nvSpPr>
          <p:cNvPr id="4" name="Slide Number Placeholder 3"/>
          <p:cNvSpPr>
            <a:spLocks noGrp="1"/>
          </p:cNvSpPr>
          <p:nvPr>
            <p:ph type="sldNum" sz="quarter" idx="5"/>
          </p:nvPr>
        </p:nvSpPr>
        <p:spPr/>
        <p:txBody>
          <a:bodyPr/>
          <a:lstStyle/>
          <a:p>
            <a:fld id="{7BD0BD06-63B8-42E3-B038-4783A6483119}" type="slidenum">
              <a:rPr lang="en-US" smtClean="0"/>
              <a:t>18</a:t>
            </a:fld>
            <a:endParaRPr lang="en-US" dirty="0"/>
          </a:p>
        </p:txBody>
      </p:sp>
    </p:spTree>
    <p:extLst>
      <p:ext uri="{BB962C8B-B14F-4D97-AF65-F5344CB8AC3E}">
        <p14:creationId xmlns:p14="http://schemas.microsoft.com/office/powerpoint/2010/main" val="3643602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Small</a:t>
            </a:r>
            <a:r>
              <a:rPr lang="en-US" dirty="0"/>
              <a:t> variance on IC leads to </a:t>
            </a:r>
            <a:r>
              <a:rPr lang="en-US" i="1" dirty="0"/>
              <a:t>large</a:t>
            </a:r>
            <a:r>
              <a:rPr lang="en-US" dirty="0"/>
              <a:t> variance 30 seconds out</a:t>
            </a:r>
          </a:p>
          <a:p>
            <a:endParaRPr lang="en-US" dirty="0"/>
          </a:p>
          <a:p>
            <a:r>
              <a:rPr lang="en-US" dirty="0"/>
              <a:t>Only showing x(t) here, not y(t) and z(t) </a:t>
            </a:r>
          </a:p>
        </p:txBody>
      </p:sp>
      <p:sp>
        <p:nvSpPr>
          <p:cNvPr id="4" name="Slide Number Placeholder 3"/>
          <p:cNvSpPr>
            <a:spLocks noGrp="1"/>
          </p:cNvSpPr>
          <p:nvPr>
            <p:ph type="sldNum" sz="quarter" idx="5"/>
          </p:nvPr>
        </p:nvSpPr>
        <p:spPr/>
        <p:txBody>
          <a:bodyPr/>
          <a:lstStyle/>
          <a:p>
            <a:fld id="{7BD0BD06-63B8-42E3-B038-4783A6483119}" type="slidenum">
              <a:rPr lang="en-US" smtClean="0"/>
              <a:t>20</a:t>
            </a:fld>
            <a:endParaRPr lang="en-US" dirty="0"/>
          </a:p>
        </p:txBody>
      </p:sp>
    </p:spTree>
    <p:extLst>
      <p:ext uri="{BB962C8B-B14F-4D97-AF65-F5344CB8AC3E}">
        <p14:creationId xmlns:p14="http://schemas.microsoft.com/office/powerpoint/2010/main" val="296748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flattening indicates convergence of results and we ran "enough" samples</a:t>
            </a:r>
          </a:p>
        </p:txBody>
      </p:sp>
      <p:sp>
        <p:nvSpPr>
          <p:cNvPr id="4" name="Slide Number Placeholder 3"/>
          <p:cNvSpPr>
            <a:spLocks noGrp="1"/>
          </p:cNvSpPr>
          <p:nvPr>
            <p:ph type="sldNum" sz="quarter" idx="5"/>
          </p:nvPr>
        </p:nvSpPr>
        <p:spPr/>
        <p:txBody>
          <a:bodyPr/>
          <a:lstStyle/>
          <a:p>
            <a:fld id="{7BD0BD06-63B8-42E3-B038-4783A6483119}" type="slidenum">
              <a:rPr lang="en-US" smtClean="0"/>
              <a:t>21</a:t>
            </a:fld>
            <a:endParaRPr lang="en-US" dirty="0"/>
          </a:p>
        </p:txBody>
      </p:sp>
    </p:spTree>
    <p:extLst>
      <p:ext uri="{BB962C8B-B14F-4D97-AF65-F5344CB8AC3E}">
        <p14:creationId xmlns:p14="http://schemas.microsoft.com/office/powerpoint/2010/main" val="2013134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close bounds until 20s</a:t>
            </a:r>
          </a:p>
        </p:txBody>
      </p:sp>
      <p:sp>
        <p:nvSpPr>
          <p:cNvPr id="4" name="Slide Number Placeholder 3"/>
          <p:cNvSpPr>
            <a:spLocks noGrp="1"/>
          </p:cNvSpPr>
          <p:nvPr>
            <p:ph type="sldNum" sz="quarter" idx="5"/>
          </p:nvPr>
        </p:nvSpPr>
        <p:spPr/>
        <p:txBody>
          <a:bodyPr/>
          <a:lstStyle/>
          <a:p>
            <a:fld id="{7BD0BD06-63B8-42E3-B038-4783A6483119}" type="slidenum">
              <a:rPr lang="en-US" smtClean="0"/>
              <a:t>22</a:t>
            </a:fld>
            <a:endParaRPr lang="en-US" dirty="0"/>
          </a:p>
        </p:txBody>
      </p:sp>
    </p:spTree>
    <p:extLst>
      <p:ext uri="{BB962C8B-B14F-4D97-AF65-F5344CB8AC3E}">
        <p14:creationId xmlns:p14="http://schemas.microsoft.com/office/powerpoint/2010/main" val="2743199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small perturbation of ICs, m, </a:t>
            </a:r>
            <a:r>
              <a:rPr lang="en-US" i="1" dirty="0"/>
              <a:t>k</a:t>
            </a:r>
            <a:r>
              <a:rPr lang="en-US" dirty="0"/>
              <a:t> </a:t>
            </a:r>
            <a:r>
              <a:rPr lang="en-US" b="1" dirty="0"/>
              <a:t>and</a:t>
            </a:r>
            <a:r>
              <a:rPr lang="en-US" dirty="0"/>
              <a:t> </a:t>
            </a:r>
            <a:r>
              <a:rPr lang="en-US" i="1" dirty="0"/>
              <a:t>b</a:t>
            </a:r>
            <a:r>
              <a:rPr lang="en-US" dirty="0"/>
              <a:t> in this linear system, barely impacts the SS value at 30 seconds: not chaotic  </a:t>
            </a:r>
          </a:p>
          <a:p>
            <a:r>
              <a:rPr lang="en-US" dirty="0"/>
              <a:t>Despite IC, converges within small range, probably numerical artefact and should be ~0 </a:t>
            </a:r>
          </a:p>
        </p:txBody>
      </p:sp>
      <p:sp>
        <p:nvSpPr>
          <p:cNvPr id="4" name="Slide Number Placeholder 3"/>
          <p:cNvSpPr>
            <a:spLocks noGrp="1"/>
          </p:cNvSpPr>
          <p:nvPr>
            <p:ph type="sldNum" sz="quarter" idx="5"/>
          </p:nvPr>
        </p:nvSpPr>
        <p:spPr/>
        <p:txBody>
          <a:bodyPr/>
          <a:lstStyle/>
          <a:p>
            <a:fld id="{7BD0BD06-63B8-42E3-B038-4783A6483119}" type="slidenum">
              <a:rPr lang="en-US" smtClean="0"/>
              <a:t>23</a:t>
            </a:fld>
            <a:endParaRPr lang="en-US" dirty="0"/>
          </a:p>
        </p:txBody>
      </p:sp>
    </p:spTree>
    <p:extLst>
      <p:ext uri="{BB962C8B-B14F-4D97-AF65-F5344CB8AC3E}">
        <p14:creationId xmlns:p14="http://schemas.microsoft.com/office/powerpoint/2010/main" val="3848739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cannot observe any real difference </a:t>
            </a:r>
          </a:p>
        </p:txBody>
      </p:sp>
      <p:sp>
        <p:nvSpPr>
          <p:cNvPr id="4" name="Slide Number Placeholder 3"/>
          <p:cNvSpPr>
            <a:spLocks noGrp="1"/>
          </p:cNvSpPr>
          <p:nvPr>
            <p:ph type="sldNum" sz="quarter" idx="5"/>
          </p:nvPr>
        </p:nvSpPr>
        <p:spPr/>
        <p:txBody>
          <a:bodyPr/>
          <a:lstStyle/>
          <a:p>
            <a:fld id="{7BD0BD06-63B8-42E3-B038-4783A6483119}" type="slidenum">
              <a:rPr lang="en-US" smtClean="0"/>
              <a:t>24</a:t>
            </a:fld>
            <a:endParaRPr lang="en-US" dirty="0"/>
          </a:p>
        </p:txBody>
      </p:sp>
    </p:spTree>
    <p:extLst>
      <p:ext uri="{BB962C8B-B14F-4D97-AF65-F5344CB8AC3E}">
        <p14:creationId xmlns:p14="http://schemas.microsoft.com/office/powerpoint/2010/main" val="2326119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it difficult to predict weather? We have been trying for 1000s of years</a:t>
            </a:r>
          </a:p>
          <a:p>
            <a:r>
              <a:rPr lang="en-US" dirty="0"/>
              <a:t>Why is it difficult to predict climate change or agree on economic policy?</a:t>
            </a:r>
          </a:p>
        </p:txBody>
      </p:sp>
      <p:sp>
        <p:nvSpPr>
          <p:cNvPr id="4" name="Slide Number Placeholder 3"/>
          <p:cNvSpPr>
            <a:spLocks noGrp="1"/>
          </p:cNvSpPr>
          <p:nvPr>
            <p:ph type="sldNum" sz="quarter" idx="5"/>
          </p:nvPr>
        </p:nvSpPr>
        <p:spPr/>
        <p:txBody>
          <a:bodyPr/>
          <a:lstStyle/>
          <a:p>
            <a:fld id="{7BD0BD06-63B8-42E3-B038-4783A6483119}" type="slidenum">
              <a:rPr lang="en-US" smtClean="0"/>
              <a:t>25</a:t>
            </a:fld>
            <a:endParaRPr lang="en-US" dirty="0"/>
          </a:p>
        </p:txBody>
      </p:sp>
    </p:spTree>
    <p:extLst>
      <p:ext uri="{BB962C8B-B14F-4D97-AF65-F5344CB8AC3E}">
        <p14:creationId xmlns:p14="http://schemas.microsoft.com/office/powerpoint/2010/main" val="69689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D0BD06-63B8-42E3-B038-4783A6483119}" type="slidenum">
              <a:rPr lang="en-US" smtClean="0"/>
              <a:t>2</a:t>
            </a:fld>
            <a:endParaRPr lang="en-US" dirty="0"/>
          </a:p>
        </p:txBody>
      </p:sp>
    </p:spTree>
    <p:extLst>
      <p:ext uri="{BB962C8B-B14F-4D97-AF65-F5344CB8AC3E}">
        <p14:creationId xmlns:p14="http://schemas.microsoft.com/office/powerpoint/2010/main" val="1036576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Newton tries to calculate motion with simple equations – clockwork universe: if we know all the ICs and parameters, we can calculate out the future </a:t>
            </a:r>
          </a:p>
          <a:p>
            <a:endParaRPr lang="en-US" dirty="0"/>
          </a:p>
          <a:p>
            <a:r>
              <a:rPr lang="en-US" dirty="0"/>
              <a:t>Einstein: “</a:t>
            </a:r>
            <a:r>
              <a:rPr lang="en-US" sz="1200" b="0" i="0" kern="1200" dirty="0">
                <a:solidFill>
                  <a:schemeClr val="tx1"/>
                </a:solidFill>
                <a:effectLst/>
                <a:latin typeface="+mn-lt"/>
                <a:ea typeface="+mn-ea"/>
                <a:cs typeface="+mn-cs"/>
              </a:rPr>
              <a:t>I, at any rate, am convinced that He [God] does not throw dice”– are things random as Quantum Physics claims?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Chaos is not random, just high </a:t>
            </a:r>
            <a:r>
              <a:rPr lang="en-US" sz="1200" b="0" i="1" kern="1200" dirty="0">
                <a:solidFill>
                  <a:schemeClr val="tx1"/>
                </a:solidFill>
                <a:effectLst/>
                <a:latin typeface="+mn-lt"/>
                <a:ea typeface="+mn-ea"/>
                <a:cs typeface="+mn-cs"/>
              </a:rPr>
              <a:t>complexity</a:t>
            </a:r>
            <a:r>
              <a:rPr lang="en-US" sz="1200" b="0" i="0" kern="1200" dirty="0">
                <a:solidFill>
                  <a:schemeClr val="tx1"/>
                </a:solidFill>
                <a:effectLst/>
                <a:latin typeface="+mn-lt"/>
                <a:ea typeface="+mn-ea"/>
                <a:cs typeface="+mn-cs"/>
              </a:rPr>
              <a:t>. The “small” uncertainty in model lead to “large” uncertainty in the predictions </a:t>
            </a:r>
            <a:endParaRPr lang="en-US" dirty="0"/>
          </a:p>
        </p:txBody>
      </p:sp>
      <p:sp>
        <p:nvSpPr>
          <p:cNvPr id="4" name="Slide Number Placeholder 3"/>
          <p:cNvSpPr>
            <a:spLocks noGrp="1"/>
          </p:cNvSpPr>
          <p:nvPr>
            <p:ph type="sldNum" sz="quarter" idx="5"/>
          </p:nvPr>
        </p:nvSpPr>
        <p:spPr/>
        <p:txBody>
          <a:bodyPr/>
          <a:lstStyle/>
          <a:p>
            <a:fld id="{7BD0BD06-63B8-42E3-B038-4783A6483119}" type="slidenum">
              <a:rPr lang="en-US" smtClean="0"/>
              <a:t>26</a:t>
            </a:fld>
            <a:endParaRPr lang="en-US" dirty="0"/>
          </a:p>
        </p:txBody>
      </p:sp>
    </p:spTree>
    <p:extLst>
      <p:ext uri="{BB962C8B-B14F-4D97-AF65-F5344CB8AC3E}">
        <p14:creationId xmlns:p14="http://schemas.microsoft.com/office/powerpoint/2010/main" val="4169239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want to know the future? In ancient times, need to know when to best plant crops, go to war etc. This could be done by observation and “statistics”. </a:t>
            </a:r>
          </a:p>
          <a:p>
            <a:endParaRPr lang="en-US" dirty="0"/>
          </a:p>
          <a:p>
            <a:r>
              <a:rPr lang="en-US" dirty="0"/>
              <a:t>If we believe our fortunes, crop yields, health are determined by the placement stars and planets, it would be advantageous to know how they will be aligned in the future. Look at Mayan calendars, through Kepler in “early” to “modern” efforts of modeling the heavens.  Once aspect of dynamic, engineering, science, man endeavors is predicting and untimely having a control of the </a:t>
            </a:r>
            <a:r>
              <a:rPr lang="en-US" i="1" dirty="0"/>
              <a:t>future</a:t>
            </a:r>
            <a:r>
              <a:rPr lang="en-US" dirty="0"/>
              <a:t>. </a:t>
            </a:r>
          </a:p>
        </p:txBody>
      </p:sp>
      <p:sp>
        <p:nvSpPr>
          <p:cNvPr id="4" name="Slide Number Placeholder 3"/>
          <p:cNvSpPr>
            <a:spLocks noGrp="1"/>
          </p:cNvSpPr>
          <p:nvPr>
            <p:ph type="sldNum" sz="quarter" idx="5"/>
          </p:nvPr>
        </p:nvSpPr>
        <p:spPr/>
        <p:txBody>
          <a:bodyPr/>
          <a:lstStyle/>
          <a:p>
            <a:fld id="{7BD0BD06-63B8-42E3-B038-4783A6483119}" type="slidenum">
              <a:rPr lang="en-US" smtClean="0"/>
              <a:t>27</a:t>
            </a:fld>
            <a:endParaRPr lang="en-US" dirty="0"/>
          </a:p>
        </p:txBody>
      </p:sp>
    </p:spTree>
    <p:extLst>
      <p:ext uri="{BB962C8B-B14F-4D97-AF65-F5344CB8AC3E}">
        <p14:creationId xmlns:p14="http://schemas.microsoft.com/office/powerpoint/2010/main" val="1329143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Newton built on Kepler’s planetary observations and built models based on differential equations, marrying math and physics. The motion of the heavens were governed by the same laws as things on Earth. Newton was a believer of the “clockwork universe” and spent most of his later career studying the Bible and alchemy.</a:t>
            </a:r>
          </a:p>
          <a:p>
            <a:endParaRPr lang="en-US" dirty="0"/>
          </a:p>
          <a:p>
            <a:r>
              <a:rPr lang="en-US" dirty="0"/>
              <a:t>If we know our ICs we can solve (analytically or numerically) for our states in the future. We can make models of all kinds of systems changing in time. Assume the model is (nearly) perfect, we can predict the future. What if we were </a:t>
            </a:r>
            <a:r>
              <a:rPr lang="en-US" i="1" dirty="0"/>
              <a:t>really</a:t>
            </a:r>
            <a:r>
              <a:rPr lang="en-US" dirty="0"/>
              <a:t> good at modeling: we could model physics, biological, chemical, thermal, etc. systems that change in time. </a:t>
            </a:r>
          </a:p>
        </p:txBody>
      </p:sp>
      <p:sp>
        <p:nvSpPr>
          <p:cNvPr id="4" name="Slide Number Placeholder 3"/>
          <p:cNvSpPr>
            <a:spLocks noGrp="1"/>
          </p:cNvSpPr>
          <p:nvPr>
            <p:ph type="sldNum" sz="quarter" idx="5"/>
          </p:nvPr>
        </p:nvSpPr>
        <p:spPr/>
        <p:txBody>
          <a:bodyPr/>
          <a:lstStyle/>
          <a:p>
            <a:fld id="{7BD0BD06-63B8-42E3-B038-4783A6483119}" type="slidenum">
              <a:rPr lang="en-US" smtClean="0"/>
              <a:t>28</a:t>
            </a:fld>
            <a:endParaRPr lang="en-US" dirty="0"/>
          </a:p>
        </p:txBody>
      </p:sp>
    </p:spTree>
    <p:extLst>
      <p:ext uri="{BB962C8B-B14F-4D97-AF65-F5344CB8AC3E}">
        <p14:creationId xmlns:p14="http://schemas.microsoft.com/office/powerpoint/2010/main" val="3243596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we could model the big bang and knew the ICs: can we turn the crank through the past to present day to the future and know all motions?  </a:t>
            </a:r>
          </a:p>
        </p:txBody>
      </p:sp>
      <p:sp>
        <p:nvSpPr>
          <p:cNvPr id="4" name="Slide Number Placeholder 3"/>
          <p:cNvSpPr>
            <a:spLocks noGrp="1"/>
          </p:cNvSpPr>
          <p:nvPr>
            <p:ph type="sldNum" sz="quarter" idx="5"/>
          </p:nvPr>
        </p:nvSpPr>
        <p:spPr/>
        <p:txBody>
          <a:bodyPr/>
          <a:lstStyle/>
          <a:p>
            <a:fld id="{7BD0BD06-63B8-42E3-B038-4783A6483119}" type="slidenum">
              <a:rPr lang="en-US" smtClean="0"/>
              <a:t>29</a:t>
            </a:fld>
            <a:endParaRPr lang="en-US" dirty="0"/>
          </a:p>
        </p:txBody>
      </p:sp>
    </p:spTree>
    <p:extLst>
      <p:ext uri="{BB962C8B-B14F-4D97-AF65-F5344CB8AC3E}">
        <p14:creationId xmlns:p14="http://schemas.microsoft.com/office/powerpoint/2010/main" val="2356113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some things that we perceive as “random” really so? The activities do not involve random elements, just physics. If we had good models of the system (the wheel and dice are not too hard) and we knew the IC’s and BC’s, we would know the result every time. Plinko appears random, but really it is just </a:t>
            </a:r>
            <a:r>
              <a:rPr lang="en-US" i="1" dirty="0"/>
              <a:t>very</a:t>
            </a:r>
            <a:r>
              <a:rPr lang="en-US" dirty="0"/>
              <a:t> sensitive to the initial conditions. Give it the </a:t>
            </a:r>
            <a:r>
              <a:rPr lang="en-US" u="sng" dirty="0"/>
              <a:t>exact same</a:t>
            </a:r>
            <a:r>
              <a:rPr lang="en-US" dirty="0"/>
              <a:t> IC’s (and model) 1000 times and the results will be the same each time. It is </a:t>
            </a:r>
            <a:r>
              <a:rPr lang="en-US" i="1" dirty="0"/>
              <a:t>complex</a:t>
            </a:r>
            <a:r>
              <a:rPr lang="en-US" dirty="0"/>
              <a:t>, but not random: the outcome appears random without deeper scrutiny. These may be </a:t>
            </a:r>
            <a:r>
              <a:rPr lang="en-US" i="1" dirty="0"/>
              <a:t>pseudo-random</a:t>
            </a:r>
            <a:r>
              <a:rPr lang="en-US" dirty="0"/>
              <a:t> processes as they are really deterministic in nature. </a:t>
            </a:r>
          </a:p>
          <a:p>
            <a:endParaRPr lang="en-US" dirty="0"/>
          </a:p>
          <a:p>
            <a:r>
              <a:rPr lang="en-US" sz="1200" b="0" i="0" kern="1200" dirty="0">
                <a:solidFill>
                  <a:schemeClr val="tx1"/>
                </a:solidFill>
                <a:effectLst/>
                <a:latin typeface="+mn-lt"/>
                <a:ea typeface="+mn-ea"/>
                <a:cs typeface="+mn-cs"/>
              </a:rPr>
              <a:t>Even in the Matlab simulations, rng made using Mersenne Twister creates “random numbers” </a:t>
            </a:r>
          </a:p>
        </p:txBody>
      </p:sp>
      <p:sp>
        <p:nvSpPr>
          <p:cNvPr id="4" name="Slide Number Placeholder 3"/>
          <p:cNvSpPr>
            <a:spLocks noGrp="1"/>
          </p:cNvSpPr>
          <p:nvPr>
            <p:ph type="sldNum" sz="quarter" idx="5"/>
          </p:nvPr>
        </p:nvSpPr>
        <p:spPr/>
        <p:txBody>
          <a:bodyPr/>
          <a:lstStyle/>
          <a:p>
            <a:fld id="{7BD0BD06-63B8-42E3-B038-4783A6483119}" type="slidenum">
              <a:rPr lang="en-US" smtClean="0"/>
              <a:t>30</a:t>
            </a:fld>
            <a:endParaRPr lang="en-US" dirty="0"/>
          </a:p>
        </p:txBody>
      </p:sp>
    </p:spTree>
    <p:extLst>
      <p:ext uri="{BB962C8B-B14F-4D97-AF65-F5344CB8AC3E}">
        <p14:creationId xmlns:p14="http://schemas.microsoft.com/office/powerpoint/2010/main" val="2502916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Roughly: quantum mechanics says that the location of an electron is random in the atom. </a:t>
            </a:r>
            <a:r>
              <a:rPr lang="en-US" i="1" dirty="0"/>
              <a:t>Processes</a:t>
            </a:r>
            <a:r>
              <a:rPr lang="en-US" dirty="0"/>
              <a:t> at the atomic level are </a:t>
            </a:r>
            <a:r>
              <a:rPr lang="en-US" i="1" dirty="0"/>
              <a:t>random</a:t>
            </a:r>
            <a:r>
              <a:rPr lang="en-US" dirty="0"/>
              <a:t>. Until we observe the result, the system is in superposition in all possible states. </a:t>
            </a:r>
          </a:p>
          <a:p>
            <a:endParaRPr lang="en-US" dirty="0"/>
          </a:p>
          <a:p>
            <a:r>
              <a:rPr lang="en-US" dirty="0"/>
              <a:t>Classical mechanics is large-scale version of quantum mechanics </a:t>
            </a:r>
          </a:p>
        </p:txBody>
      </p:sp>
      <p:sp>
        <p:nvSpPr>
          <p:cNvPr id="4" name="Slide Number Placeholder 3"/>
          <p:cNvSpPr>
            <a:spLocks noGrp="1"/>
          </p:cNvSpPr>
          <p:nvPr>
            <p:ph type="sldNum" sz="quarter" idx="5"/>
          </p:nvPr>
        </p:nvSpPr>
        <p:spPr/>
        <p:txBody>
          <a:bodyPr/>
          <a:lstStyle/>
          <a:p>
            <a:fld id="{7BD0BD06-63B8-42E3-B038-4783A6483119}" type="slidenum">
              <a:rPr lang="en-US" smtClean="0"/>
              <a:t>31</a:t>
            </a:fld>
            <a:endParaRPr lang="en-US" dirty="0"/>
          </a:p>
        </p:txBody>
      </p:sp>
    </p:spTree>
    <p:extLst>
      <p:ext uri="{BB962C8B-B14F-4D97-AF65-F5344CB8AC3E}">
        <p14:creationId xmlns:p14="http://schemas.microsoft.com/office/powerpoint/2010/main" val="284588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philosophical component of QM is that the state only converges once it is </a:t>
            </a:r>
            <a:r>
              <a:rPr lang="en-US" sz="1200" b="0" i="1" kern="1200" dirty="0">
                <a:solidFill>
                  <a:schemeClr val="tx1"/>
                </a:solidFill>
                <a:effectLst/>
                <a:latin typeface="+mn-lt"/>
                <a:ea typeface="+mn-ea"/>
                <a:cs typeface="+mn-cs"/>
              </a:rPr>
              <a:t>observed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Albert Einstein, himself one of the founders of quantum theory, did not accept some of the more philosophical or metaphysical interpretations of quantum mechanics, such as rejection of </a:t>
            </a:r>
            <a:r>
              <a:rPr lang="en-US" sz="1200" b="0" i="0" u="none" strike="noStrike" kern="1200" dirty="0">
                <a:solidFill>
                  <a:schemeClr val="tx1"/>
                </a:solidFill>
                <a:effectLst/>
                <a:latin typeface="+mn-lt"/>
                <a:ea typeface="+mn-ea"/>
                <a:cs typeface="+mn-cs"/>
                <a:hlinkClick r:id="rId3" tooltip="Determinism"/>
              </a:rPr>
              <a:t>determinism</a:t>
            </a:r>
            <a:r>
              <a:rPr lang="en-US" sz="1200" b="0" i="0" kern="1200" dirty="0">
                <a:solidFill>
                  <a:schemeClr val="tx1"/>
                </a:solidFill>
                <a:effectLst/>
                <a:latin typeface="+mn-lt"/>
                <a:ea typeface="+mn-ea"/>
                <a:cs typeface="+mn-cs"/>
              </a:rPr>
              <a:t> and of </a:t>
            </a:r>
            <a:r>
              <a:rPr lang="en-US" sz="1200" b="0" i="0" u="none" strike="noStrike" kern="1200" dirty="0">
                <a:solidFill>
                  <a:schemeClr val="tx1"/>
                </a:solidFill>
                <a:effectLst/>
                <a:latin typeface="+mn-lt"/>
                <a:ea typeface="+mn-ea"/>
                <a:cs typeface="+mn-cs"/>
                <a:hlinkClick r:id="rId4" tooltip="Causality"/>
              </a:rPr>
              <a:t>causality</a:t>
            </a:r>
            <a:r>
              <a:rPr lang="en-US" sz="1200" b="0" i="0" kern="1200" dirty="0">
                <a:solidFill>
                  <a:schemeClr val="tx1"/>
                </a:solidFill>
                <a:effectLst/>
                <a:latin typeface="+mn-lt"/>
                <a:ea typeface="+mn-ea"/>
                <a:cs typeface="+mn-cs"/>
              </a:rPr>
              <a:t>. He is famously quoted as saying, in response to this aspect, "God does not play with dice".</a:t>
            </a:r>
            <a:r>
              <a:rPr lang="en-US" sz="1200" b="0" i="0" u="none" strike="noStrike" kern="1200" baseline="30000" dirty="0">
                <a:solidFill>
                  <a:schemeClr val="tx1"/>
                </a:solidFill>
                <a:effectLst/>
                <a:latin typeface="+mn-lt"/>
                <a:ea typeface="+mn-ea"/>
                <a:cs typeface="+mn-cs"/>
                <a:hlinkClick r:id="rId5"/>
              </a:rPr>
              <a:t>[77]</a:t>
            </a:r>
            <a:r>
              <a:rPr lang="en-US" sz="1200" b="0" i="0" kern="1200" dirty="0">
                <a:solidFill>
                  <a:schemeClr val="tx1"/>
                </a:solidFill>
                <a:effectLst/>
                <a:latin typeface="+mn-lt"/>
                <a:ea typeface="+mn-ea"/>
                <a:cs typeface="+mn-cs"/>
              </a:rPr>
              <a:t> He rejected the concept that the state of a physical system depends on the experimental arrangement for its measurement. He held that a state of nature occurs in its own right, regardless of whether or how it might be observed. In that view, he is supported by the currently accepted definition of a quantum state, which remains invariant under arbitrary choice of configuration space for its representation, that is to say, manner of observation. He also held that underlying quantum mechanics there should be a theory that thoroughly and directly expresses the rule against </a:t>
            </a:r>
            <a:r>
              <a:rPr lang="en-US" sz="1200" b="0" i="0" u="none" strike="noStrike" kern="1200" dirty="0">
                <a:solidFill>
                  <a:schemeClr val="tx1"/>
                </a:solidFill>
                <a:effectLst/>
                <a:latin typeface="+mn-lt"/>
                <a:ea typeface="+mn-ea"/>
                <a:cs typeface="+mn-cs"/>
                <a:hlinkClick r:id="rId6" tooltip="Action at a distance"/>
              </a:rPr>
              <a:t>action at a distance</a:t>
            </a:r>
            <a:r>
              <a:rPr lang="en-US" sz="1200" b="0" i="0" kern="1200" dirty="0">
                <a:solidFill>
                  <a:schemeClr val="tx1"/>
                </a:solidFill>
                <a:effectLst/>
                <a:latin typeface="+mn-lt"/>
                <a:ea typeface="+mn-ea"/>
                <a:cs typeface="+mn-cs"/>
              </a:rPr>
              <a:t>; in other words, he insisted on the </a:t>
            </a:r>
            <a:r>
              <a:rPr lang="en-US" sz="1200" b="0" i="0" u="none" strike="noStrike" kern="1200" dirty="0">
                <a:solidFill>
                  <a:schemeClr val="tx1"/>
                </a:solidFill>
                <a:effectLst/>
                <a:latin typeface="+mn-lt"/>
                <a:ea typeface="+mn-ea"/>
                <a:cs typeface="+mn-cs"/>
                <a:hlinkClick r:id="rId7" tooltip="Principle of locality"/>
              </a:rPr>
              <a:t>principle of locality</a:t>
            </a:r>
            <a:r>
              <a:rPr lang="en-US" sz="1200" b="0" i="0" kern="1200" dirty="0">
                <a:solidFill>
                  <a:schemeClr val="tx1"/>
                </a:solidFill>
                <a:effectLst/>
                <a:latin typeface="+mn-lt"/>
                <a:ea typeface="+mn-ea"/>
                <a:cs typeface="+mn-cs"/>
              </a:rPr>
              <a:t>. He considered, but rejected on theoretical grounds, a particular proposal for hidden variables to obviate the indeterminism or acausality of quantum mechanical measurement. He considered that quantum mechanics was a currently valid but not a permanently definitive theory for quantum phenomena. He thought its future replacement would require profound conceptual advances, and would not come quickly or easily. The </a:t>
            </a:r>
            <a:r>
              <a:rPr lang="en-US" sz="1200" b="0" i="0" u="none" strike="noStrike" kern="1200" dirty="0">
                <a:solidFill>
                  <a:schemeClr val="tx1"/>
                </a:solidFill>
                <a:effectLst/>
                <a:latin typeface="+mn-lt"/>
                <a:ea typeface="+mn-ea"/>
                <a:cs typeface="+mn-cs"/>
                <a:hlinkClick r:id="rId8" tooltip="Bohr-Einstein debates"/>
              </a:rPr>
              <a:t>Bohr-Einstein debates</a:t>
            </a:r>
            <a:r>
              <a:rPr lang="en-US" sz="1200" b="0" i="0" kern="1200" dirty="0">
                <a:solidFill>
                  <a:schemeClr val="tx1"/>
                </a:solidFill>
                <a:effectLst/>
                <a:latin typeface="+mn-lt"/>
                <a:ea typeface="+mn-ea"/>
                <a:cs typeface="+mn-cs"/>
              </a:rPr>
              <a:t> provide a vibrant critique of the Copenhagen Interpretation from an </a:t>
            </a:r>
            <a:r>
              <a:rPr lang="en-US" sz="1200" b="0" i="0" u="none" strike="noStrike" kern="1200" dirty="0">
                <a:solidFill>
                  <a:schemeClr val="tx1"/>
                </a:solidFill>
                <a:effectLst/>
                <a:latin typeface="+mn-lt"/>
                <a:ea typeface="+mn-ea"/>
                <a:cs typeface="+mn-cs"/>
                <a:hlinkClick r:id="rId9" tooltip="Epistemological"/>
              </a:rPr>
              <a:t>epistemological</a:t>
            </a:r>
            <a:r>
              <a:rPr lang="en-US" sz="1200" b="0" i="0" kern="1200" dirty="0">
                <a:solidFill>
                  <a:schemeClr val="tx1"/>
                </a:solidFill>
                <a:effectLst/>
                <a:latin typeface="+mn-lt"/>
                <a:ea typeface="+mn-ea"/>
                <a:cs typeface="+mn-cs"/>
              </a:rPr>
              <a:t> point of view. In arguing for his views, he produced a series of objections, the most famous of which has become known as the </a:t>
            </a:r>
            <a:r>
              <a:rPr lang="en-US" sz="1200" b="0" i="0" u="none" strike="noStrike" kern="1200" dirty="0">
                <a:solidFill>
                  <a:schemeClr val="tx1"/>
                </a:solidFill>
                <a:effectLst/>
                <a:latin typeface="+mn-lt"/>
                <a:ea typeface="+mn-ea"/>
                <a:cs typeface="+mn-cs"/>
                <a:hlinkClick r:id="rId10" tooltip="Einstein–Podolsky–Rosen paradox"/>
              </a:rPr>
              <a:t>Einstein–Podolsky–Rosen paradox</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7BD0BD06-63B8-42E3-B038-4783A6483119}" type="slidenum">
              <a:rPr lang="en-US" smtClean="0"/>
              <a:t>32</a:t>
            </a:fld>
            <a:endParaRPr lang="en-US" dirty="0"/>
          </a:p>
        </p:txBody>
      </p:sp>
    </p:spTree>
    <p:extLst>
      <p:ext uri="{BB962C8B-B14F-4D97-AF65-F5344CB8AC3E}">
        <p14:creationId xmlns:p14="http://schemas.microsoft.com/office/powerpoint/2010/main" val="1445469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linear systems, our imprecision in measuring our IC’s or parameters is not a big deal: small errors lead to small errors. However, as we saw in the example, our inability to achieve infinite precision will impact our predictions out of </a:t>
            </a:r>
            <a:r>
              <a:rPr lang="en-US" i="1" dirty="0"/>
              <a:t>non-linear</a:t>
            </a:r>
            <a:r>
              <a:rPr lang="en-US" dirty="0"/>
              <a:t> – especially chaotic – systems</a:t>
            </a:r>
          </a:p>
          <a:p>
            <a:endParaRPr lang="en-US" dirty="0"/>
          </a:p>
          <a:p>
            <a:r>
              <a:rPr lang="en-US" dirty="0"/>
              <a:t>This lies somewhere in-between viewpoints. Maybe nature </a:t>
            </a:r>
            <a:r>
              <a:rPr lang="en-US" i="1" dirty="0"/>
              <a:t>is</a:t>
            </a:r>
            <a:r>
              <a:rPr lang="en-US" dirty="0"/>
              <a:t> largely or wholly deterministic but chaotic. We could predict anything in the future but would require a perfect model and </a:t>
            </a:r>
            <a:r>
              <a:rPr lang="en-US" b="1" dirty="0"/>
              <a:t>infinite</a:t>
            </a:r>
            <a:r>
              <a:rPr lang="en-US" dirty="0"/>
              <a:t> precision. </a:t>
            </a:r>
          </a:p>
        </p:txBody>
      </p:sp>
      <p:sp>
        <p:nvSpPr>
          <p:cNvPr id="4" name="Slide Number Placeholder 3"/>
          <p:cNvSpPr>
            <a:spLocks noGrp="1"/>
          </p:cNvSpPr>
          <p:nvPr>
            <p:ph type="sldNum" sz="quarter" idx="5"/>
          </p:nvPr>
        </p:nvSpPr>
        <p:spPr/>
        <p:txBody>
          <a:bodyPr/>
          <a:lstStyle/>
          <a:p>
            <a:fld id="{7BD0BD06-63B8-42E3-B038-4783A6483119}" type="slidenum">
              <a:rPr lang="en-US" smtClean="0"/>
              <a:t>33</a:t>
            </a:fld>
            <a:endParaRPr lang="en-US" dirty="0"/>
          </a:p>
        </p:txBody>
      </p:sp>
    </p:spTree>
    <p:extLst>
      <p:ext uri="{BB962C8B-B14F-4D97-AF65-F5344CB8AC3E}">
        <p14:creationId xmlns:p14="http://schemas.microsoft.com/office/powerpoint/2010/main" val="16761565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it so hard to make predictions of complicated systems? </a:t>
            </a:r>
          </a:p>
          <a:p>
            <a:endParaRPr lang="en-US" dirty="0"/>
          </a:p>
          <a:p>
            <a:r>
              <a:rPr lang="en-US" i="1" dirty="0"/>
              <a:t>Even if </a:t>
            </a:r>
            <a:r>
              <a:rPr lang="en-US" dirty="0"/>
              <a:t>our model (the “physics” part) is perfect (it is not), we cannot overcome the inherent problem of imprecision of IC and parameters. Small errors upfront lead, </a:t>
            </a:r>
            <a:r>
              <a:rPr lang="en-US" i="1" dirty="0"/>
              <a:t>potentially</a:t>
            </a:r>
            <a:r>
              <a:rPr lang="en-US" dirty="0"/>
              <a:t>, to large errors later. As we have seen, the further out we go, the worse the reliability becomes. </a:t>
            </a:r>
          </a:p>
        </p:txBody>
      </p:sp>
      <p:sp>
        <p:nvSpPr>
          <p:cNvPr id="4" name="Slide Number Placeholder 3"/>
          <p:cNvSpPr>
            <a:spLocks noGrp="1"/>
          </p:cNvSpPr>
          <p:nvPr>
            <p:ph type="sldNum" sz="quarter" idx="5"/>
          </p:nvPr>
        </p:nvSpPr>
        <p:spPr/>
        <p:txBody>
          <a:bodyPr/>
          <a:lstStyle/>
          <a:p>
            <a:fld id="{7BD0BD06-63B8-42E3-B038-4783A6483119}" type="slidenum">
              <a:rPr lang="en-US" smtClean="0"/>
              <a:t>34</a:t>
            </a:fld>
            <a:endParaRPr lang="en-US" dirty="0"/>
          </a:p>
        </p:txBody>
      </p:sp>
    </p:spTree>
    <p:extLst>
      <p:ext uri="{BB962C8B-B14F-4D97-AF65-F5344CB8AC3E}">
        <p14:creationId xmlns:p14="http://schemas.microsoft.com/office/powerpoint/2010/main" val="861435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time of recording (late April 2020), the campus is closed due to COVID19. Practicing social distancing </a:t>
            </a:r>
          </a:p>
          <a:p>
            <a:endParaRPr lang="en-US" u="sng" dirty="0">
              <a:hlinkClick r:id="rId3"/>
            </a:endParaRPr>
          </a:p>
          <a:p>
            <a:r>
              <a:rPr lang="en-US" u="sng" dirty="0">
                <a:hlinkClick r:id="rId3"/>
              </a:rPr>
              <a:t>https://www.geisinger.org/health-and-wellness/wellness-articles/2020/03/18/16/20/covid-19-what-does-flattening-the-curve-mean?utm_source=organicsocial-facebook&amp;utm_medium=socialmedia&amp;utm_campaign=covid19</a:t>
            </a:r>
            <a:endParaRPr lang="en-US" u="sng" dirty="0"/>
          </a:p>
          <a:p>
            <a:endParaRPr lang="en-US" u="sng" dirty="0"/>
          </a:p>
          <a:p>
            <a:r>
              <a:rPr lang="en-US" u="sng" dirty="0">
                <a:hlinkClick r:id="rId4"/>
              </a:rPr>
              <a:t>https://www.worldometers.info/coronavirus/worldwide-graphs/#countries-cases</a:t>
            </a:r>
            <a:endParaRPr lang="en-US" u="sng" dirty="0"/>
          </a:p>
        </p:txBody>
      </p:sp>
      <p:sp>
        <p:nvSpPr>
          <p:cNvPr id="4" name="Slide Number Placeholder 3"/>
          <p:cNvSpPr>
            <a:spLocks noGrp="1"/>
          </p:cNvSpPr>
          <p:nvPr>
            <p:ph type="sldNum" sz="quarter" idx="5"/>
          </p:nvPr>
        </p:nvSpPr>
        <p:spPr/>
        <p:txBody>
          <a:bodyPr/>
          <a:lstStyle/>
          <a:p>
            <a:fld id="{7BD0BD06-63B8-42E3-B038-4783A6483119}" type="slidenum">
              <a:rPr lang="en-US" smtClean="0"/>
              <a:t>35</a:t>
            </a:fld>
            <a:endParaRPr lang="en-US" dirty="0"/>
          </a:p>
        </p:txBody>
      </p:sp>
    </p:spTree>
    <p:extLst>
      <p:ext uri="{BB962C8B-B14F-4D97-AF65-F5344CB8AC3E}">
        <p14:creationId xmlns:p14="http://schemas.microsoft.com/office/powerpoint/2010/main" val="117005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Topics for later courses </a:t>
            </a:r>
          </a:p>
        </p:txBody>
      </p:sp>
      <p:sp>
        <p:nvSpPr>
          <p:cNvPr id="4" name="Slide Number Placeholder 3"/>
          <p:cNvSpPr>
            <a:spLocks noGrp="1"/>
          </p:cNvSpPr>
          <p:nvPr>
            <p:ph type="sldNum" sz="quarter" idx="5"/>
          </p:nvPr>
        </p:nvSpPr>
        <p:spPr/>
        <p:txBody>
          <a:bodyPr/>
          <a:lstStyle/>
          <a:p>
            <a:fld id="{7BD0BD06-63B8-42E3-B038-4783A6483119}" type="slidenum">
              <a:rPr lang="en-US" smtClean="0"/>
              <a:t>3</a:t>
            </a:fld>
            <a:endParaRPr lang="en-US" dirty="0"/>
          </a:p>
        </p:txBody>
      </p:sp>
    </p:spTree>
    <p:extLst>
      <p:ext uri="{BB962C8B-B14F-4D97-AF65-F5344CB8AC3E}">
        <p14:creationId xmlns:p14="http://schemas.microsoft.com/office/powerpoint/2010/main" val="3067096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 simplify the model to much </a:t>
            </a:r>
          </a:p>
          <a:p>
            <a:r>
              <a:rPr lang="en-US" dirty="0"/>
              <a:t>“Not as many as predicted” </a:t>
            </a:r>
          </a:p>
          <a:p>
            <a:r>
              <a:rPr lang="en-US" dirty="0"/>
              <a:t>“overblown fear” </a:t>
            </a:r>
          </a:p>
          <a:p>
            <a:r>
              <a:rPr lang="en-US" dirty="0"/>
              <a:t>Using SIR (suspectable-infectious-recovered/removed) models </a:t>
            </a:r>
          </a:p>
          <a:p>
            <a:r>
              <a:rPr lang="en-US" dirty="0"/>
              <a:t>models are not perfect. Need to be updated. Do not know the initial conditions nor current state. Not sufficient testing to have accurate data for the model</a:t>
            </a:r>
          </a:p>
        </p:txBody>
      </p:sp>
      <p:sp>
        <p:nvSpPr>
          <p:cNvPr id="4" name="Slide Number Placeholder 3"/>
          <p:cNvSpPr>
            <a:spLocks noGrp="1"/>
          </p:cNvSpPr>
          <p:nvPr>
            <p:ph type="sldNum" sz="quarter" idx="5"/>
          </p:nvPr>
        </p:nvSpPr>
        <p:spPr/>
        <p:txBody>
          <a:bodyPr/>
          <a:lstStyle/>
          <a:p>
            <a:fld id="{7BD0BD06-63B8-42E3-B038-4783A6483119}" type="slidenum">
              <a:rPr lang="en-US" smtClean="0"/>
              <a:t>36</a:t>
            </a:fld>
            <a:endParaRPr lang="en-US" dirty="0"/>
          </a:p>
        </p:txBody>
      </p:sp>
    </p:spTree>
    <p:extLst>
      <p:ext uri="{BB962C8B-B14F-4D97-AF65-F5344CB8AC3E}">
        <p14:creationId xmlns:p14="http://schemas.microsoft.com/office/powerpoint/2010/main" val="2814912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predictions of climate change in a </a:t>
            </a:r>
            <a:r>
              <a:rPr lang="en-US" i="1" dirty="0"/>
              <a:t>range</a:t>
            </a:r>
            <a:r>
              <a:rPr lang="en-US" dirty="0"/>
              <a:t> and not concrete? We have to estimate how much error we have upfront (see previous examples) and then we can get a distribution of future values. These ranges are </a:t>
            </a:r>
            <a:r>
              <a:rPr lang="en-US" i="1" dirty="0"/>
              <a:t>acknowledging</a:t>
            </a:r>
            <a:r>
              <a:rPr lang="en-US" dirty="0"/>
              <a:t> our fallibility, not trying to hide it. </a:t>
            </a:r>
          </a:p>
          <a:p>
            <a:endParaRPr lang="en-US" dirty="0"/>
          </a:p>
          <a:p>
            <a:r>
              <a:rPr lang="en-US" dirty="0"/>
              <a:t>The models – and their inputs – are updated as time goes on. Thus, the predictions will change. Typically, our short-range estimates will lie in a tighter confidence interval and using today’s data will give a better estimate than using yesterday’s. </a:t>
            </a:r>
          </a:p>
          <a:p>
            <a:endParaRPr lang="en-US" dirty="0"/>
          </a:p>
          <a:p>
            <a:r>
              <a:rPr lang="en-US" dirty="0"/>
              <a:t>https://news.psu.edu/story/569285/2019/04/15/research/predictability-limit-scientists-find-bounds-weather-forecasting?utm_source=newswire&amp;utm_medium=email&amp;utm_term=569322_HTML&amp;utm_content=04-15-2019-22-11&amp;utm_campaign=Penn%20State%20Today </a:t>
            </a:r>
          </a:p>
        </p:txBody>
      </p:sp>
      <p:sp>
        <p:nvSpPr>
          <p:cNvPr id="4" name="Slide Number Placeholder 3"/>
          <p:cNvSpPr>
            <a:spLocks noGrp="1"/>
          </p:cNvSpPr>
          <p:nvPr>
            <p:ph type="sldNum" sz="quarter" idx="5"/>
          </p:nvPr>
        </p:nvSpPr>
        <p:spPr/>
        <p:txBody>
          <a:bodyPr/>
          <a:lstStyle/>
          <a:p>
            <a:fld id="{7BD0BD06-63B8-42E3-B038-4783A6483119}" type="slidenum">
              <a:rPr lang="en-US" smtClean="0"/>
              <a:t>37</a:t>
            </a:fld>
            <a:endParaRPr lang="en-US" dirty="0"/>
          </a:p>
        </p:txBody>
      </p:sp>
    </p:spTree>
    <p:extLst>
      <p:ext uri="{BB962C8B-B14F-4D97-AF65-F5344CB8AC3E}">
        <p14:creationId xmlns:p14="http://schemas.microsoft.com/office/powerpoint/2010/main" val="41910104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Predicting the future is </a:t>
            </a:r>
            <a:r>
              <a:rPr lang="en-US" b="1" i="0" dirty="0"/>
              <a:t>hard</a:t>
            </a:r>
            <a:r>
              <a:rPr lang="en-US" dirty="0"/>
              <a:t>. The models can be –and are – wrong. Models certainly contain “bias.” Our measurements are inaccurate and imprecise. </a:t>
            </a:r>
          </a:p>
          <a:p>
            <a:endParaRPr lang="en-US" dirty="0"/>
          </a:p>
          <a:p>
            <a:r>
              <a:rPr lang="en-US" dirty="0"/>
              <a:t>Should we not make predictions because they may be wrong? This is the best we can do, the models and predictions inform us even if they are not 100% correct.</a:t>
            </a:r>
          </a:p>
          <a:p>
            <a:endParaRPr lang="en-US" dirty="0"/>
          </a:p>
        </p:txBody>
      </p:sp>
      <p:sp>
        <p:nvSpPr>
          <p:cNvPr id="4" name="Slide Number Placeholder 3"/>
          <p:cNvSpPr>
            <a:spLocks noGrp="1"/>
          </p:cNvSpPr>
          <p:nvPr>
            <p:ph type="sldNum" sz="quarter" idx="5"/>
          </p:nvPr>
        </p:nvSpPr>
        <p:spPr/>
        <p:txBody>
          <a:bodyPr/>
          <a:lstStyle/>
          <a:p>
            <a:fld id="{7BD0BD06-63B8-42E3-B038-4783A6483119}" type="slidenum">
              <a:rPr lang="en-US" smtClean="0"/>
              <a:t>38</a:t>
            </a:fld>
            <a:endParaRPr lang="en-US" dirty="0"/>
          </a:p>
        </p:txBody>
      </p:sp>
    </p:spTree>
    <p:extLst>
      <p:ext uri="{BB962C8B-B14F-4D97-AF65-F5344CB8AC3E}">
        <p14:creationId xmlns:p14="http://schemas.microsoft.com/office/powerpoint/2010/main" val="1817398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Predicting the future is </a:t>
            </a:r>
            <a:r>
              <a:rPr lang="en-US" b="1" i="0" dirty="0"/>
              <a:t>hard</a:t>
            </a:r>
            <a:r>
              <a:rPr lang="en-US" dirty="0"/>
              <a:t>. The models can be –and are – wrong. Models certainly contain “bias.” Our measurements are inaccurate and imprecise.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we not make predictions because they may be wrong? This is the best we can do, the models and predictions inform us even if they are not 100% correct.</a:t>
            </a:r>
          </a:p>
          <a:p>
            <a:endParaRPr lang="en-US" dirty="0"/>
          </a:p>
        </p:txBody>
      </p:sp>
      <p:sp>
        <p:nvSpPr>
          <p:cNvPr id="4" name="Slide Number Placeholder 3"/>
          <p:cNvSpPr>
            <a:spLocks noGrp="1"/>
          </p:cNvSpPr>
          <p:nvPr>
            <p:ph type="sldNum" sz="quarter" idx="5"/>
          </p:nvPr>
        </p:nvSpPr>
        <p:spPr/>
        <p:txBody>
          <a:bodyPr/>
          <a:lstStyle/>
          <a:p>
            <a:fld id="{7BD0BD06-63B8-42E3-B038-4783A6483119}" type="slidenum">
              <a:rPr lang="en-US" smtClean="0"/>
              <a:t>41</a:t>
            </a:fld>
            <a:endParaRPr lang="en-US" dirty="0"/>
          </a:p>
        </p:txBody>
      </p:sp>
    </p:spTree>
    <p:extLst>
      <p:ext uri="{BB962C8B-B14F-4D97-AF65-F5344CB8AC3E}">
        <p14:creationId xmlns:p14="http://schemas.microsoft.com/office/powerpoint/2010/main" val="1740916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D0BD06-63B8-42E3-B038-4783A6483119}" type="slidenum">
              <a:rPr lang="en-US" smtClean="0"/>
              <a:t>42</a:t>
            </a:fld>
            <a:endParaRPr lang="en-US" dirty="0"/>
          </a:p>
        </p:txBody>
      </p:sp>
    </p:spTree>
    <p:extLst>
      <p:ext uri="{BB962C8B-B14F-4D97-AF65-F5344CB8AC3E}">
        <p14:creationId xmlns:p14="http://schemas.microsoft.com/office/powerpoint/2010/main" val="1763627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several random initial conditions at each r-value, plot the value of x(1500) [steady-state]. </a:t>
            </a:r>
          </a:p>
          <a:p>
            <a:r>
              <a:rPr lang="en-US" baseline="0" dirty="0"/>
              <a:t>This shows the periodic orbits that we observed earlier. </a:t>
            </a:r>
            <a:endParaRPr lang="en-US" dirty="0"/>
          </a:p>
        </p:txBody>
      </p:sp>
      <p:sp>
        <p:nvSpPr>
          <p:cNvPr id="4" name="Slide Number Placeholder 3"/>
          <p:cNvSpPr>
            <a:spLocks noGrp="1"/>
          </p:cNvSpPr>
          <p:nvPr>
            <p:ph type="sldNum" sz="quarter" idx="10"/>
          </p:nvPr>
        </p:nvSpPr>
        <p:spPr/>
        <p:txBody>
          <a:bodyPr/>
          <a:lstStyle/>
          <a:p>
            <a:fld id="{7BD0BD06-63B8-42E3-B038-4783A6483119}" type="slidenum">
              <a:rPr lang="en-US" smtClean="0"/>
              <a:t>53</a:t>
            </a:fld>
            <a:endParaRPr lang="en-US" dirty="0"/>
          </a:p>
        </p:txBody>
      </p:sp>
    </p:spTree>
    <p:extLst>
      <p:ext uri="{BB962C8B-B14F-4D97-AF65-F5344CB8AC3E}">
        <p14:creationId xmlns:p14="http://schemas.microsoft.com/office/powerpoint/2010/main" val="5375342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D0BD06-63B8-42E3-B038-4783A6483119}" type="slidenum">
              <a:rPr lang="en-US" smtClean="0"/>
              <a:t>55</a:t>
            </a:fld>
            <a:endParaRPr lang="en-US" dirty="0"/>
          </a:p>
        </p:txBody>
      </p:sp>
    </p:spTree>
    <p:extLst>
      <p:ext uri="{BB962C8B-B14F-4D97-AF65-F5344CB8AC3E}">
        <p14:creationId xmlns:p14="http://schemas.microsoft.com/office/powerpoint/2010/main" val="951282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D0BD06-63B8-42E3-B038-4783A6483119}" type="slidenum">
              <a:rPr lang="en-US" smtClean="0"/>
              <a:t>56</a:t>
            </a:fld>
            <a:endParaRPr lang="en-US" dirty="0"/>
          </a:p>
        </p:txBody>
      </p:sp>
    </p:spTree>
    <p:extLst>
      <p:ext uri="{BB962C8B-B14F-4D97-AF65-F5344CB8AC3E}">
        <p14:creationId xmlns:p14="http://schemas.microsoft.com/office/powerpoint/2010/main" val="550369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at x(0) = 1, v(0) = 0</a:t>
            </a:r>
          </a:p>
        </p:txBody>
      </p:sp>
      <p:sp>
        <p:nvSpPr>
          <p:cNvPr id="4" name="Slide Number Placeholder 3"/>
          <p:cNvSpPr>
            <a:spLocks noGrp="1"/>
          </p:cNvSpPr>
          <p:nvPr>
            <p:ph type="sldNum" sz="quarter" idx="5"/>
          </p:nvPr>
        </p:nvSpPr>
        <p:spPr/>
        <p:txBody>
          <a:bodyPr/>
          <a:lstStyle/>
          <a:p>
            <a:fld id="{7BD0BD06-63B8-42E3-B038-4783A6483119}" type="slidenum">
              <a:rPr lang="en-US" smtClean="0"/>
              <a:t>6</a:t>
            </a:fld>
            <a:endParaRPr lang="en-US" dirty="0"/>
          </a:p>
        </p:txBody>
      </p:sp>
    </p:spTree>
    <p:extLst>
      <p:ext uri="{BB962C8B-B14F-4D97-AF65-F5344CB8AC3E}">
        <p14:creationId xmlns:p14="http://schemas.microsoft.com/office/powerpoint/2010/main" val="924698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at x(0) = 1, v(0) = 0</a:t>
            </a:r>
          </a:p>
        </p:txBody>
      </p:sp>
      <p:sp>
        <p:nvSpPr>
          <p:cNvPr id="4" name="Slide Number Placeholder 3"/>
          <p:cNvSpPr>
            <a:spLocks noGrp="1"/>
          </p:cNvSpPr>
          <p:nvPr>
            <p:ph type="sldNum" sz="quarter" idx="5"/>
          </p:nvPr>
        </p:nvSpPr>
        <p:spPr/>
        <p:txBody>
          <a:bodyPr/>
          <a:lstStyle/>
          <a:p>
            <a:fld id="{7BD0BD06-63B8-42E3-B038-4783A6483119}" type="slidenum">
              <a:rPr lang="en-US" smtClean="0"/>
              <a:t>7</a:t>
            </a:fld>
            <a:endParaRPr lang="en-US" dirty="0"/>
          </a:p>
        </p:txBody>
      </p:sp>
    </p:spTree>
    <p:extLst>
      <p:ext uri="{BB962C8B-B14F-4D97-AF65-F5344CB8AC3E}">
        <p14:creationId xmlns:p14="http://schemas.microsoft.com/office/powerpoint/2010/main" val="2005568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Slightly different ICs </a:t>
            </a:r>
          </a:p>
          <a:p>
            <a:endParaRPr lang="en-US" dirty="0"/>
          </a:p>
          <a:p>
            <a:r>
              <a:rPr lang="en-US" dirty="0"/>
              <a:t>All go to “sink” </a:t>
            </a:r>
          </a:p>
        </p:txBody>
      </p:sp>
      <p:sp>
        <p:nvSpPr>
          <p:cNvPr id="4" name="Slide Number Placeholder 3"/>
          <p:cNvSpPr>
            <a:spLocks noGrp="1"/>
          </p:cNvSpPr>
          <p:nvPr>
            <p:ph type="sldNum" sz="quarter" idx="5"/>
          </p:nvPr>
        </p:nvSpPr>
        <p:spPr/>
        <p:txBody>
          <a:bodyPr/>
          <a:lstStyle/>
          <a:p>
            <a:fld id="{7BD0BD06-63B8-42E3-B038-4783A6483119}" type="slidenum">
              <a:rPr lang="en-US" smtClean="0"/>
              <a:t>8</a:t>
            </a:fld>
            <a:endParaRPr lang="en-US" dirty="0"/>
          </a:p>
        </p:txBody>
      </p:sp>
    </p:spTree>
    <p:extLst>
      <p:ext uri="{BB962C8B-B14F-4D97-AF65-F5344CB8AC3E}">
        <p14:creationId xmlns:p14="http://schemas.microsoft.com/office/powerpoint/2010/main" val="2282483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Slightly different ICs </a:t>
            </a:r>
          </a:p>
          <a:p>
            <a:endParaRPr lang="en-US" dirty="0"/>
          </a:p>
          <a:p>
            <a:r>
              <a:rPr lang="en-US" dirty="0"/>
              <a:t>All go to “sink” </a:t>
            </a:r>
          </a:p>
        </p:txBody>
      </p:sp>
      <p:sp>
        <p:nvSpPr>
          <p:cNvPr id="4" name="Slide Number Placeholder 3"/>
          <p:cNvSpPr>
            <a:spLocks noGrp="1"/>
          </p:cNvSpPr>
          <p:nvPr>
            <p:ph type="sldNum" sz="quarter" idx="5"/>
          </p:nvPr>
        </p:nvSpPr>
        <p:spPr/>
        <p:txBody>
          <a:bodyPr/>
          <a:lstStyle/>
          <a:p>
            <a:fld id="{7BD0BD06-63B8-42E3-B038-4783A6483119}" type="slidenum">
              <a:rPr lang="en-US" smtClean="0"/>
              <a:t>9</a:t>
            </a:fld>
            <a:endParaRPr lang="en-US" dirty="0"/>
          </a:p>
        </p:txBody>
      </p:sp>
    </p:spTree>
    <p:extLst>
      <p:ext uri="{BB962C8B-B14F-4D97-AF65-F5344CB8AC3E}">
        <p14:creationId xmlns:p14="http://schemas.microsoft.com/office/powerpoint/2010/main" val="1646251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at x(0) = 1, v(0) = 0</a:t>
            </a:r>
          </a:p>
          <a:p>
            <a:endParaRPr lang="en-US" dirty="0"/>
          </a:p>
          <a:p>
            <a:r>
              <a:rPr lang="en-US" dirty="0"/>
              <a:t>“Small” and “large” are nebulous terms here </a:t>
            </a:r>
          </a:p>
        </p:txBody>
      </p:sp>
      <p:sp>
        <p:nvSpPr>
          <p:cNvPr id="4" name="Slide Number Placeholder 3"/>
          <p:cNvSpPr>
            <a:spLocks noGrp="1"/>
          </p:cNvSpPr>
          <p:nvPr>
            <p:ph type="sldNum" sz="quarter" idx="5"/>
          </p:nvPr>
        </p:nvSpPr>
        <p:spPr/>
        <p:txBody>
          <a:bodyPr/>
          <a:lstStyle/>
          <a:p>
            <a:fld id="{7BD0BD06-63B8-42E3-B038-4783A6483119}" type="slidenum">
              <a:rPr lang="en-US" smtClean="0"/>
              <a:t>10</a:t>
            </a:fld>
            <a:endParaRPr lang="en-US" dirty="0"/>
          </a:p>
        </p:txBody>
      </p:sp>
    </p:spTree>
    <p:extLst>
      <p:ext uri="{BB962C8B-B14F-4D97-AF65-F5344CB8AC3E}">
        <p14:creationId xmlns:p14="http://schemas.microsoft.com/office/powerpoint/2010/main" val="2871432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this example is the first highly-studied nonlinear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\rho, \beta, \sigma are constants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This is a simplified version of the weather equations. The meanings of the states is not important for this but we could think of them as temperature, air pressure and humidity perhaps. Let’s assume that days are the base unit of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fontAlgn="base"/>
            <a:r>
              <a:rPr lang="en-US" sz="1200" b="0" i="0" kern="1200" dirty="0">
                <a:solidFill>
                  <a:schemeClr val="tx1"/>
                </a:solidFill>
                <a:effectLst/>
                <a:latin typeface="+mn-lt"/>
                <a:ea typeface="+mn-ea"/>
                <a:cs typeface="+mn-cs"/>
              </a:rPr>
              <a:t>On a winter day 50 years ago, Edward Lorenz, SM ‘43, ScD ‘48, a mild-mannered meteorology professor at MIT, entered some numbers into a computer program simulating weather patterns and then left his office to get a cup of coffee while the machine ran. When he returned, he noticed a result that would change the course of science.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computer model was based on 12 variables, representing things like temperature and wind speed, whose values could be depicted on graphs as lines rising and falling over time. On this day, Lorenz was repeating a simulation he’d run earlier—but he had rounded off one variable from .506127 to .506. To his surprise, that tiny alteration drastically transformed the whole pattern his program produced, over two months of simulated weather.</a:t>
            </a:r>
          </a:p>
          <a:p>
            <a:pPr fontAlgn="base"/>
            <a:endParaRPr lang="en-US" sz="1200" b="1" u="none" strike="noStrike"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unexpected result led Lorenz to a powerful insight about the way nature works: small changes can have large consequences. The idea came to be known as the “butterfly effect” after Lorenz suggested that the flap of a butterfly’s wings might ultimately cause a tornado. And the butterfly effect, also known as “sensitive dependence on initial conditions,” has a profound corollary: forecasting the future can be nearly impossible.</a:t>
            </a:r>
          </a:p>
        </p:txBody>
      </p:sp>
      <p:sp>
        <p:nvSpPr>
          <p:cNvPr id="4" name="Slide Number Placeholder 3"/>
          <p:cNvSpPr>
            <a:spLocks noGrp="1"/>
          </p:cNvSpPr>
          <p:nvPr>
            <p:ph type="sldNum" sz="quarter" idx="5"/>
          </p:nvPr>
        </p:nvSpPr>
        <p:spPr/>
        <p:txBody>
          <a:bodyPr/>
          <a:lstStyle/>
          <a:p>
            <a:fld id="{7BD0BD06-63B8-42E3-B038-4783A6483119}" type="slidenum">
              <a:rPr lang="en-US" smtClean="0"/>
              <a:t>12</a:t>
            </a:fld>
            <a:endParaRPr lang="en-US" dirty="0"/>
          </a:p>
        </p:txBody>
      </p:sp>
    </p:spTree>
    <p:extLst>
      <p:ext uri="{BB962C8B-B14F-4D97-AF65-F5344CB8AC3E}">
        <p14:creationId xmlns:p14="http://schemas.microsoft.com/office/powerpoint/2010/main" val="3773377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JM Mahoney</a:t>
            </a:r>
          </a:p>
        </p:txBody>
      </p:sp>
      <p:sp>
        <p:nvSpPr>
          <p:cNvPr id="5" name="Footer Placeholder 4"/>
          <p:cNvSpPr>
            <a:spLocks noGrp="1"/>
          </p:cNvSpPr>
          <p:nvPr>
            <p:ph type="ftr" sz="quarter" idx="11"/>
          </p:nvPr>
        </p:nvSpPr>
        <p:spPr/>
        <p:txBody>
          <a:bodyPr/>
          <a:lstStyle/>
          <a:p>
            <a:r>
              <a:rPr lang="en-US" dirty="0"/>
              <a:t>ME 357: Lecture 19</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439153"/>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JM Mahoney</a:t>
            </a:r>
          </a:p>
        </p:txBody>
      </p:sp>
      <p:sp>
        <p:nvSpPr>
          <p:cNvPr id="5" name="Footer Placeholder 4"/>
          <p:cNvSpPr>
            <a:spLocks noGrp="1"/>
          </p:cNvSpPr>
          <p:nvPr>
            <p:ph type="ftr" sz="quarter" idx="11"/>
          </p:nvPr>
        </p:nvSpPr>
        <p:spPr/>
        <p:txBody>
          <a:bodyPr/>
          <a:lstStyle/>
          <a:p>
            <a:r>
              <a:rPr lang="en-US" dirty="0"/>
              <a:t>ME 357: Lecture 19</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419444443"/>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1"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JM Mahoney</a:t>
            </a:r>
          </a:p>
        </p:txBody>
      </p:sp>
      <p:sp>
        <p:nvSpPr>
          <p:cNvPr id="5" name="Footer Placeholder 4"/>
          <p:cNvSpPr>
            <a:spLocks noGrp="1"/>
          </p:cNvSpPr>
          <p:nvPr>
            <p:ph type="ftr" sz="quarter" idx="11"/>
          </p:nvPr>
        </p:nvSpPr>
        <p:spPr/>
        <p:txBody>
          <a:bodyPr/>
          <a:lstStyle/>
          <a:p>
            <a:r>
              <a:rPr lang="en-US" dirty="0"/>
              <a:t>ME 357: Lecture 19</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01710218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233363" indent="-211138">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JM Mahoney</a:t>
            </a:r>
          </a:p>
        </p:txBody>
      </p:sp>
      <p:sp>
        <p:nvSpPr>
          <p:cNvPr id="5" name="Footer Placeholder 4"/>
          <p:cNvSpPr>
            <a:spLocks noGrp="1"/>
          </p:cNvSpPr>
          <p:nvPr>
            <p:ph type="ftr" sz="quarter" idx="11"/>
          </p:nvPr>
        </p:nvSpPr>
        <p:spPr/>
        <p:txBody>
          <a:bodyPr/>
          <a:lstStyle/>
          <a:p>
            <a:r>
              <a:rPr lang="en-US" dirty="0"/>
              <a:t>ME 357: Lecture 19</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76266256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JM Mahoney</a:t>
            </a:r>
          </a:p>
        </p:txBody>
      </p:sp>
      <p:sp>
        <p:nvSpPr>
          <p:cNvPr id="5" name="Footer Placeholder 4"/>
          <p:cNvSpPr>
            <a:spLocks noGrp="1"/>
          </p:cNvSpPr>
          <p:nvPr>
            <p:ph type="ftr" sz="quarter" idx="11"/>
          </p:nvPr>
        </p:nvSpPr>
        <p:spPr/>
        <p:txBody>
          <a:bodyPr/>
          <a:lstStyle/>
          <a:p>
            <a:r>
              <a:rPr lang="en-US" dirty="0"/>
              <a:t>ME 357: Lecture 19</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64925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5"/>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60"/>
          </a:xfrm>
        </p:spPr>
        <p:txBody>
          <a:bodyPr/>
          <a:lstStyle>
            <a:lvl1pPr marL="233363" indent="-233363">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lvl1pPr marL="233363" indent="-233363">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JM Mahoney</a:t>
            </a:r>
          </a:p>
        </p:txBody>
      </p:sp>
      <p:sp>
        <p:nvSpPr>
          <p:cNvPr id="6" name="Footer Placeholder 5"/>
          <p:cNvSpPr>
            <a:spLocks noGrp="1"/>
          </p:cNvSpPr>
          <p:nvPr>
            <p:ph type="ftr" sz="quarter" idx="11"/>
          </p:nvPr>
        </p:nvSpPr>
        <p:spPr/>
        <p:txBody>
          <a:bodyPr/>
          <a:lstStyle/>
          <a:p>
            <a:r>
              <a:rPr lang="en-US" dirty="0"/>
              <a:t>ME 357: Lecture 19</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98496167"/>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5"/>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JM Mahoney</a:t>
            </a:r>
          </a:p>
        </p:txBody>
      </p:sp>
      <p:sp>
        <p:nvSpPr>
          <p:cNvPr id="8" name="Footer Placeholder 7"/>
          <p:cNvSpPr>
            <a:spLocks noGrp="1"/>
          </p:cNvSpPr>
          <p:nvPr>
            <p:ph type="ftr" sz="quarter" idx="11"/>
          </p:nvPr>
        </p:nvSpPr>
        <p:spPr/>
        <p:txBody>
          <a:bodyPr/>
          <a:lstStyle/>
          <a:p>
            <a:r>
              <a:rPr lang="en-US" dirty="0"/>
              <a:t>ME 357: Lecture 19</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648839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JM Mahoney</a:t>
            </a:r>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9113697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dirty="0"/>
              <a:t>JM Mahoney</a:t>
            </a:r>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dirty="0"/>
              <a:t>ME 357: Lecture 19</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202037752"/>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3" y="6459787"/>
            <a:ext cx="2618511" cy="365125"/>
          </a:xfrm>
        </p:spPr>
        <p:txBody>
          <a:bodyPr/>
          <a:lstStyle>
            <a:lvl1pPr algn="l">
              <a:defRPr/>
            </a:lvl1pPr>
          </a:lstStyle>
          <a:p>
            <a:r>
              <a:rPr lang="en-US" dirty="0"/>
              <a:t>JM Mahoney</a:t>
            </a:r>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r>
              <a:rPr lang="en-US" dirty="0"/>
              <a:t>ME 357: Lecture 19</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906886601"/>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936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JM Mahoney</a:t>
            </a:r>
          </a:p>
        </p:txBody>
      </p:sp>
      <p:sp>
        <p:nvSpPr>
          <p:cNvPr id="6" name="Footer Placeholder 5"/>
          <p:cNvSpPr>
            <a:spLocks noGrp="1"/>
          </p:cNvSpPr>
          <p:nvPr>
            <p:ph type="ftr" sz="quarter" idx="11"/>
          </p:nvPr>
        </p:nvSpPr>
        <p:spPr/>
        <p:txBody>
          <a:bodyPr/>
          <a:lstStyle/>
          <a:p>
            <a:r>
              <a:rPr lang="en-US" dirty="0"/>
              <a:t>ME 357: Lecture 19</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12268371"/>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5"/>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4"/>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dirty="0"/>
              <a:t>JM Mahoney</a:t>
            </a:r>
          </a:p>
        </p:txBody>
      </p:sp>
      <p:sp>
        <p:nvSpPr>
          <p:cNvPr id="5" name="Footer Placeholder 4"/>
          <p:cNvSpPr>
            <a:spLocks noGrp="1"/>
          </p:cNvSpPr>
          <p:nvPr>
            <p:ph type="ftr" sz="quarter" idx="3"/>
          </p:nvPr>
        </p:nvSpPr>
        <p:spPr>
          <a:xfrm>
            <a:off x="3686186"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ME 357: Lecture 19</a:t>
            </a:r>
          </a:p>
        </p:txBody>
      </p:sp>
      <p:sp>
        <p:nvSpPr>
          <p:cNvPr id="6" name="Slide Number Placeholder 5"/>
          <p:cNvSpPr>
            <a:spLocks noGrp="1"/>
          </p:cNvSpPr>
          <p:nvPr>
            <p:ph type="sldNum" sz="quarter" idx="4"/>
          </p:nvPr>
        </p:nvSpPr>
        <p:spPr>
          <a:xfrm>
            <a:off x="9900460" y="6459787"/>
            <a:ext cx="1312025" cy="365125"/>
          </a:xfrm>
          <a:prstGeom prst="rect">
            <a:avLst/>
          </a:prstGeom>
        </p:spPr>
        <p:txBody>
          <a:bodyPr vert="horz" lIns="91440" tIns="45720" rIns="91440" bIns="45720" rtlCol="0" anchor="ctr"/>
          <a:lstStyle>
            <a:lvl1pPr algn="r">
              <a:defRPr sz="1050">
                <a:solidFill>
                  <a:srgbClr val="FFFFFF"/>
                </a:solidFill>
              </a:defRPr>
            </a:lvl1pPr>
          </a:lstStyle>
          <a:p>
            <a:fld id="{B6F15528-21DE-4FAA-801E-634DDDAF4B2B}"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2407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slow">
    <p:push dir="u"/>
  </p:transition>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3.xml"/><Relationship Id="rId7" Type="http://schemas.openxmlformats.org/officeDocument/2006/relationships/image" Target="../media/image1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notesSlide" Target="../notesSlides/notesSlide9.xml"/><Relationship Id="rId10" Type="http://schemas.openxmlformats.org/officeDocument/2006/relationships/comments" Target="../comments/comment1.xml"/><Relationship Id="rId4" Type="http://schemas.openxmlformats.org/officeDocument/2006/relationships/slideLayout" Target="../slideLayouts/slideLayout4.xml"/><Relationship Id="rId9" Type="http://schemas.openxmlformats.org/officeDocument/2006/relationships/image" Target="../media/image14.jpe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6.xml"/><Relationship Id="rId7" Type="http://schemas.openxmlformats.org/officeDocument/2006/relationships/image" Target="../media/image1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notesSlide" Target="../notesSlides/notesSlide10.xml"/><Relationship Id="rId11" Type="http://schemas.openxmlformats.org/officeDocument/2006/relationships/image" Target="../media/image19.png"/><Relationship Id="rId5" Type="http://schemas.openxmlformats.org/officeDocument/2006/relationships/slideLayout" Target="../slideLayouts/slideLayout2.xml"/><Relationship Id="rId10" Type="http://schemas.openxmlformats.org/officeDocument/2006/relationships/image" Target="../media/image18.png"/><Relationship Id="rId4" Type="http://schemas.openxmlformats.org/officeDocument/2006/relationships/tags" Target="../tags/tag7.xml"/><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ideo" Target="https://www.youtube.com/embed/7-OXifmAYl0" TargetMode="External"/><Relationship Id="rId6" Type="http://schemas.openxmlformats.org/officeDocument/2006/relationships/hyperlink" Target="https://youtu.be/7-OXifmAYl0" TargetMode="External"/><Relationship Id="rId5" Type="http://schemas.openxmlformats.org/officeDocument/2006/relationships/image" Target="../media/image20.png"/><Relationship Id="rId4" Type="http://schemas.openxmlformats.org/officeDocument/2006/relationships/image" Target="../media/image710.png"/></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sites.psu.edu/cmpsc200/content/topic-5/"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sites.psu.edu/cmpsc200/content/topic-5/"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tags" Target="../tags/tag11.xml"/><Relationship Id="rId7" Type="http://schemas.openxmlformats.org/officeDocument/2006/relationships/image" Target="../media/image130.png"/><Relationship Id="rId12" Type="http://schemas.openxmlformats.org/officeDocument/2006/relationships/image" Target="../media/image28.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14.xml"/><Relationship Id="rId11" Type="http://schemas.openxmlformats.org/officeDocument/2006/relationships/image" Target="../media/image27.png"/><Relationship Id="rId5" Type="http://schemas.openxmlformats.org/officeDocument/2006/relationships/slideLayout" Target="../slideLayouts/slideLayout4.xml"/><Relationship Id="rId10" Type="http://schemas.openxmlformats.org/officeDocument/2006/relationships/image" Target="../media/image26.png"/><Relationship Id="rId4" Type="http://schemas.openxmlformats.org/officeDocument/2006/relationships/tags" Target="../tags/tag12.xml"/><Relationship Id="rId9" Type="http://schemas.openxmlformats.org/officeDocument/2006/relationships/image" Target="../media/image25.png"/><Relationship Id="rId14" Type="http://schemas.openxmlformats.org/officeDocument/2006/relationships/comments" Target="../comments/commen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15.xml"/><Relationship Id="rId7" Type="http://schemas.openxmlformats.org/officeDocument/2006/relationships/image" Target="../media/image32.png"/><Relationship Id="rId12" Type="http://schemas.openxmlformats.org/officeDocument/2006/relationships/image" Target="../media/image37.emf"/><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notesSlide" Target="../notesSlides/notesSlide17.xml"/><Relationship Id="rId11" Type="http://schemas.openxmlformats.org/officeDocument/2006/relationships/image" Target="../media/image36.emf"/><Relationship Id="rId5" Type="http://schemas.openxmlformats.org/officeDocument/2006/relationships/slideLayout" Target="../slideLayouts/slideLayout4.xml"/><Relationship Id="rId10" Type="http://schemas.openxmlformats.org/officeDocument/2006/relationships/image" Target="../media/image35.png"/><Relationship Id="rId4" Type="http://schemas.openxmlformats.org/officeDocument/2006/relationships/tags" Target="../tags/tag16.xml"/><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comments" Target="../comments/comment6.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6.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5.png"/><Relationship Id="rId5" Type="http://schemas.openxmlformats.org/officeDocument/2006/relationships/image" Target="../media/image39.jpeg"/><Relationship Id="rId4"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6.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45.png"/><Relationship Id="rId5" Type="http://schemas.openxmlformats.org/officeDocument/2006/relationships/image" Target="../media/image47.jpe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gif"/></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4.jpeg"/></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jpe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 Id="rId4" Type="http://schemas.openxmlformats.org/officeDocument/2006/relationships/comments" Target="../comments/comment7.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comments" Target="../comments/comment8.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 Id="rId4" Type="http://schemas.openxmlformats.org/officeDocument/2006/relationships/comments" Target="../comments/comment9.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90.png"/><Relationship Id="rId4" Type="http://schemas.openxmlformats.org/officeDocument/2006/relationships/image" Target="../media/image89.png"/></Relationships>
</file>

<file path=ppt/slides/_rels/slide5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25.xml"/><Relationship Id="rId7" Type="http://schemas.openxmlformats.org/officeDocument/2006/relationships/image" Target="../media/image91.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430.png"/><Relationship Id="rId5" Type="http://schemas.openxmlformats.org/officeDocument/2006/relationships/notesSlide" Target="../notesSlides/notesSlide36.xml"/><Relationship Id="rId4" Type="http://schemas.openxmlformats.org/officeDocument/2006/relationships/slideLayout" Target="../slideLayouts/slideLayout2.xml"/><Relationship Id="rId9" Type="http://schemas.openxmlformats.org/officeDocument/2006/relationships/image" Target="../media/image93.png"/></Relationships>
</file>

<file path=ppt/slides/_rels/slide5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tags" Target="../tags/tag28.xml"/><Relationship Id="rId7" Type="http://schemas.openxmlformats.org/officeDocument/2006/relationships/notesSlide" Target="../notesSlides/notesSlide37.xml"/><Relationship Id="rId12" Type="http://schemas.openxmlformats.org/officeDocument/2006/relationships/image" Target="../media/image9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2.xml"/><Relationship Id="rId11" Type="http://schemas.openxmlformats.org/officeDocument/2006/relationships/image" Target="../media/image97.png"/><Relationship Id="rId5" Type="http://schemas.openxmlformats.org/officeDocument/2006/relationships/tags" Target="../tags/tag30.xml"/><Relationship Id="rId10" Type="http://schemas.openxmlformats.org/officeDocument/2006/relationships/image" Target="../media/image96.png"/><Relationship Id="rId4" Type="http://schemas.openxmlformats.org/officeDocument/2006/relationships/tags" Target="../tags/tag29.xml"/><Relationship Id="rId9" Type="http://schemas.openxmlformats.org/officeDocument/2006/relationships/image" Target="../media/image95.png"/></Relationships>
</file>

<file path=ppt/slides/_rels/slide5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33.xml"/><Relationship Id="rId7" Type="http://schemas.openxmlformats.org/officeDocument/2006/relationships/image" Target="../media/image99.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slideLayout" Target="../slideLayouts/slideLayout2.xml"/><Relationship Id="rId11" Type="http://schemas.openxmlformats.org/officeDocument/2006/relationships/image" Target="../media/image103.png"/><Relationship Id="rId5" Type="http://schemas.openxmlformats.org/officeDocument/2006/relationships/tags" Target="../tags/tag35.xml"/><Relationship Id="rId10" Type="http://schemas.openxmlformats.org/officeDocument/2006/relationships/image" Target="../media/image102.png"/><Relationship Id="rId4" Type="http://schemas.openxmlformats.org/officeDocument/2006/relationships/tags" Target="../tags/tag34.xml"/><Relationship Id="rId9" Type="http://schemas.openxmlformats.org/officeDocument/2006/relationships/image" Target="../media/image101.png"/></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105.png"/></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emf"/></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tags" Target="../tags/tag41.xml"/><Relationship Id="rId7" Type="http://schemas.openxmlformats.org/officeDocument/2006/relationships/image" Target="../media/image110.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2.xml"/><Relationship Id="rId11" Type="http://schemas.openxmlformats.org/officeDocument/2006/relationships/image" Target="../media/image113.png"/><Relationship Id="rId5" Type="http://schemas.openxmlformats.org/officeDocument/2006/relationships/tags" Target="../tags/tag43.xml"/><Relationship Id="rId10" Type="http://schemas.openxmlformats.org/officeDocument/2006/relationships/image" Target="../media/image97.png"/><Relationship Id="rId4" Type="http://schemas.openxmlformats.org/officeDocument/2006/relationships/tags" Target="../tags/tag42.xml"/><Relationship Id="rId9" Type="http://schemas.openxmlformats.org/officeDocument/2006/relationships/image" Target="../media/image112.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115.png"/><Relationship Id="rId4" Type="http://schemas.openxmlformats.org/officeDocument/2006/relationships/image" Target="../media/image114.png"/></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114.png"/></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6522720" cy="3566160"/>
          </a:xfrm>
        </p:spPr>
        <p:txBody>
          <a:bodyPr>
            <a:normAutofit/>
          </a:bodyPr>
          <a:lstStyle/>
          <a:p>
            <a:r>
              <a:rPr lang="en-US" sz="5400" dirty="0"/>
              <a:t>Non-Linear Dynamics </a:t>
            </a:r>
          </a:p>
        </p:txBody>
      </p:sp>
      <p:sp>
        <p:nvSpPr>
          <p:cNvPr id="3" name="Subtitle 2"/>
          <p:cNvSpPr>
            <a:spLocks noGrp="1"/>
          </p:cNvSpPr>
          <p:nvPr>
            <p:ph type="subTitle" idx="1"/>
          </p:nvPr>
        </p:nvSpPr>
        <p:spPr/>
        <p:txBody>
          <a:bodyPr>
            <a:normAutofit/>
          </a:bodyPr>
          <a:lstStyle/>
          <a:p>
            <a:r>
              <a:rPr lang="en-US" spc="0" dirty="0"/>
              <a:t>ME 357</a:t>
            </a:r>
          </a:p>
        </p:txBody>
      </p:sp>
      <p:pic>
        <p:nvPicPr>
          <p:cNvPr id="4" name="Picture 3">
            <a:extLst>
              <a:ext uri="{FF2B5EF4-FFF2-40B4-BE49-F238E27FC236}">
                <a16:creationId xmlns:a16="http://schemas.microsoft.com/office/drawing/2014/main" id="{0C244162-5A0A-43B9-9BF6-B8D469486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76200"/>
            <a:ext cx="3943224" cy="6217920"/>
          </a:xfrm>
          <a:prstGeom prst="rect">
            <a:avLst/>
          </a:prstGeom>
        </p:spPr>
      </p:pic>
    </p:spTree>
    <p:extLst>
      <p:ext uri="{BB962C8B-B14F-4D97-AF65-F5344CB8AC3E}">
        <p14:creationId xmlns:p14="http://schemas.microsoft.com/office/powerpoint/2010/main" val="135305246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11" name="Content Placeholder 10">
            <a:extLst>
              <a:ext uri="{FF2B5EF4-FFF2-40B4-BE49-F238E27FC236}">
                <a16:creationId xmlns:a16="http://schemas.microsoft.com/office/drawing/2014/main" id="{25D7A74D-ACE5-4304-9C30-6EC269CC1C93}"/>
              </a:ext>
            </a:extLst>
          </p:cNvPr>
          <p:cNvSpPr>
            <a:spLocks noGrp="1"/>
          </p:cNvSpPr>
          <p:nvPr>
            <p:ph idx="1"/>
          </p:nvPr>
        </p:nvSpPr>
        <p:spPr/>
        <p:txBody>
          <a:bodyPr/>
          <a:lstStyle/>
          <a:p>
            <a:pPr algn="just"/>
            <a:r>
              <a:rPr lang="en-US" dirty="0"/>
              <a:t>In real system, ICs or parameters could be measured or set inaccurately or imprecisely</a:t>
            </a:r>
          </a:p>
          <a:p>
            <a:pPr algn="just"/>
            <a:r>
              <a:rPr lang="en-US" dirty="0"/>
              <a:t>“Small” differences in ICs or parameters in </a:t>
            </a:r>
            <a:r>
              <a:rPr lang="en-US" i="1" dirty="0"/>
              <a:t>linear system </a:t>
            </a:r>
            <a:r>
              <a:rPr lang="en-US" dirty="0"/>
              <a:t>did not have “large” impact on system and died out over time </a:t>
            </a:r>
          </a:p>
          <a:p>
            <a:pPr lvl="1" algn="just"/>
            <a:r>
              <a:rPr lang="en-US" dirty="0"/>
              <a:t>Trajectories were different but </a:t>
            </a:r>
            <a:r>
              <a:rPr lang="en-US" dirty="0">
                <a:solidFill>
                  <a:schemeClr val="accent3"/>
                </a:solidFill>
              </a:rPr>
              <a:t>converged</a:t>
            </a:r>
            <a:r>
              <a:rPr lang="en-US" dirty="0"/>
              <a:t> given enough time </a:t>
            </a:r>
          </a:p>
          <a:p>
            <a:pPr algn="just"/>
            <a:r>
              <a:rPr lang="en-US" dirty="0"/>
              <a:t>Will hold analysis to </a:t>
            </a:r>
            <a:r>
              <a:rPr lang="en-US" dirty="0">
                <a:solidFill>
                  <a:schemeClr val="accent3"/>
                </a:solidFill>
              </a:rPr>
              <a:t>autonomous</a:t>
            </a:r>
            <a:r>
              <a:rPr lang="en-US" dirty="0"/>
              <a:t> systems for now and not consider external forcing </a:t>
            </a:r>
          </a:p>
        </p:txBody>
      </p:sp>
      <p:sp>
        <p:nvSpPr>
          <p:cNvPr id="6" name="Date Placeholder 5"/>
          <p:cNvSpPr>
            <a:spLocks noGrp="1"/>
          </p:cNvSpPr>
          <p:nvPr>
            <p:ph type="dt" sz="half" idx="10"/>
          </p:nvPr>
        </p:nvSpPr>
        <p:spPr/>
        <p:txBody>
          <a:bodyPr/>
          <a:lstStyle/>
          <a:p>
            <a:r>
              <a:rPr lang="en-US" dirty="0"/>
              <a:t>JM Mahoney</a:t>
            </a:r>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dirty="0"/>
          </a:p>
        </p:txBody>
      </p:sp>
    </p:spTree>
    <p:extLst>
      <p:ext uri="{BB962C8B-B14F-4D97-AF65-F5344CB8AC3E}">
        <p14:creationId xmlns:p14="http://schemas.microsoft.com/office/powerpoint/2010/main" val="15997627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fade">
                                      <p:cBhvr>
                                        <p:cTn id="20"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5DCBC06E-AEF5-49BC-B435-AE890C3090FC}"/>
              </a:ext>
            </a:extLst>
          </p:cNvPr>
          <p:cNvSpPr>
            <a:spLocks noGrp="1"/>
          </p:cNvSpPr>
          <p:nvPr>
            <p:ph type="dt" sz="half" idx="10"/>
          </p:nvPr>
        </p:nvSpPr>
        <p:spPr/>
        <p:txBody>
          <a:bodyPr/>
          <a:lstStyle/>
          <a:p>
            <a:r>
              <a:rPr lang="en-US" dirty="0"/>
              <a:t>JM Mahoney</a:t>
            </a:r>
          </a:p>
        </p:txBody>
      </p:sp>
      <p:sp>
        <p:nvSpPr>
          <p:cNvPr id="6" name="Footer Placeholder 5">
            <a:extLst>
              <a:ext uri="{FF2B5EF4-FFF2-40B4-BE49-F238E27FC236}">
                <a16:creationId xmlns:a16="http://schemas.microsoft.com/office/drawing/2014/main" id="{C26F923B-EE9B-41B8-8BA3-6B059A8FAFF1}"/>
              </a:ext>
            </a:extLst>
          </p:cNvPr>
          <p:cNvSpPr>
            <a:spLocks noGrp="1"/>
          </p:cNvSpPr>
          <p:nvPr>
            <p:ph type="ftr" sz="quarter" idx="11"/>
          </p:nvPr>
        </p:nvSpPr>
        <p:spPr/>
        <p:txBody>
          <a:bodyPr/>
          <a:lstStyle/>
          <a:p>
            <a:r>
              <a:rPr lang="en-US" dirty="0"/>
              <a:t>ME 357: Lecture 19</a:t>
            </a:r>
          </a:p>
        </p:txBody>
      </p:sp>
      <p:sp>
        <p:nvSpPr>
          <p:cNvPr id="7" name="Slide Number Placeholder 6">
            <a:extLst>
              <a:ext uri="{FF2B5EF4-FFF2-40B4-BE49-F238E27FC236}">
                <a16:creationId xmlns:a16="http://schemas.microsoft.com/office/drawing/2014/main" id="{3A6540DC-E368-429A-A7D5-D0AA67F5BEFC}"/>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
        <p:nvSpPr>
          <p:cNvPr id="13" name="Content Placeholder 12">
            <a:extLst>
              <a:ext uri="{FF2B5EF4-FFF2-40B4-BE49-F238E27FC236}">
                <a16:creationId xmlns:a16="http://schemas.microsoft.com/office/drawing/2014/main" id="{4AE79952-0CEC-4BF8-AE40-4B434B9F29F9}"/>
              </a:ext>
            </a:extLst>
          </p:cNvPr>
          <p:cNvSpPr>
            <a:spLocks noGrp="1"/>
          </p:cNvSpPr>
          <p:nvPr>
            <p:ph idx="4294967295"/>
          </p:nvPr>
        </p:nvSpPr>
        <p:spPr>
          <a:xfrm>
            <a:off x="386196" y="1695450"/>
            <a:ext cx="11419608" cy="3467100"/>
          </a:xfrm>
        </p:spPr>
        <p:txBody>
          <a:bodyPr/>
          <a:lstStyle/>
          <a:p>
            <a:pPr marL="22225" indent="0" algn="just">
              <a:buNone/>
            </a:pPr>
            <a:r>
              <a:rPr lang="en-US" sz="4800" dirty="0"/>
              <a:t>If you do not give people an example, they do not understand the point</a:t>
            </a:r>
          </a:p>
          <a:p>
            <a:pPr marL="22225" indent="0" algn="just">
              <a:buNone/>
            </a:pPr>
            <a:endParaRPr lang="en-US" dirty="0"/>
          </a:p>
          <a:p>
            <a:pPr marL="22225" indent="0" algn="just">
              <a:buNone/>
            </a:pPr>
            <a:r>
              <a:rPr lang="en-US" sz="4800" dirty="0"/>
              <a:t>If you do give an example, they think the example </a:t>
            </a:r>
            <a:r>
              <a:rPr lang="en-US" sz="4800" i="1" dirty="0"/>
              <a:t>is</a:t>
            </a:r>
            <a:r>
              <a:rPr lang="en-US" sz="4800" dirty="0"/>
              <a:t> the point </a:t>
            </a:r>
          </a:p>
        </p:txBody>
      </p:sp>
    </p:spTree>
    <p:extLst>
      <p:ext uri="{BB962C8B-B14F-4D97-AF65-F5344CB8AC3E}">
        <p14:creationId xmlns:p14="http://schemas.microsoft.com/office/powerpoint/2010/main" val="5173226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fade">
                                      <p:cBhvr>
                                        <p:cTn id="12"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Lorenz System</a:t>
            </a:r>
          </a:p>
        </p:txBody>
      </p:sp>
      <p:pic>
        <p:nvPicPr>
          <p:cNvPr id="6" name="Content Placeholder 5"/>
          <p:cNvPicPr>
            <a:picLocks noGrp="1" noChangeAspect="1"/>
          </p:cNvPicPr>
          <p:nvPr>
            <p:ph sz="half" idx="1"/>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46960" y="3742280"/>
            <a:ext cx="1812262" cy="253550"/>
          </a:xfrm>
        </p:spPr>
      </p:pic>
      <p:sp>
        <p:nvSpPr>
          <p:cNvPr id="7" name="Date Placeholder 6"/>
          <p:cNvSpPr>
            <a:spLocks noGrp="1"/>
          </p:cNvSpPr>
          <p:nvPr>
            <p:ph type="dt" sz="half" idx="10"/>
          </p:nvPr>
        </p:nvSpPr>
        <p:spPr/>
        <p:txBody>
          <a:bodyPr/>
          <a:lstStyle/>
          <a:p>
            <a:r>
              <a:rPr lang="en-US" dirty="0"/>
              <a:t>JM Mahoney</a:t>
            </a:r>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dirty="0"/>
          </a:p>
        </p:txBody>
      </p:sp>
      <p:pic>
        <p:nvPicPr>
          <p:cNvPr id="3" name="Picture 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346960" y="2695949"/>
            <a:ext cx="1390650" cy="255270"/>
          </a:xfrm>
          <a:prstGeom prst="rect">
            <a:avLst/>
          </a:prstGeom>
        </p:spPr>
      </p:pic>
      <p:pic>
        <p:nvPicPr>
          <p:cNvPr id="9" name="Picture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346960" y="4786891"/>
            <a:ext cx="1318260" cy="232410"/>
          </a:xfrm>
          <a:prstGeom prst="rect">
            <a:avLst/>
          </a:prstGeom>
        </p:spPr>
      </p:pic>
      <p:sp>
        <p:nvSpPr>
          <p:cNvPr id="8" name="Rectangle 7"/>
          <p:cNvSpPr/>
          <p:nvPr/>
        </p:nvSpPr>
        <p:spPr>
          <a:xfrm>
            <a:off x="0" y="6011278"/>
            <a:ext cx="6104467" cy="253916"/>
          </a:xfrm>
          <a:prstGeom prst="rect">
            <a:avLst/>
          </a:prstGeom>
        </p:spPr>
        <p:txBody>
          <a:bodyPr wrap="square">
            <a:spAutoFit/>
          </a:bodyPr>
          <a:lstStyle/>
          <a:p>
            <a:r>
              <a:rPr lang="en-US" sz="1050" dirty="0"/>
              <a:t>https://www.technologyreview.com/s/422809/when-the-butterfly-effect-took-flight/</a:t>
            </a:r>
          </a:p>
        </p:txBody>
      </p:sp>
      <p:pic>
        <p:nvPicPr>
          <p:cNvPr id="12" name="Picture 2" descr="http://www.azquotes.com/picture-quotes/quote-when-a-butterfly-flutters-its-wings-in-one-part-of-the-world-it-can-eventually-cause-edward-norton-lorenz-107-79-51.jpg">
            <a:extLst>
              <a:ext uri="{FF2B5EF4-FFF2-40B4-BE49-F238E27FC236}">
                <a16:creationId xmlns:a16="http://schemas.microsoft.com/office/drawing/2014/main" id="{54CF97A6-9A4B-4E95-8CC0-81D7A5048953}"/>
              </a:ext>
            </a:extLst>
          </p:cNvPr>
          <p:cNvPicPr>
            <a:picLocks noGrp="1" noChangeAspect="1" noChangeArrowheads="1"/>
          </p:cNvPicPr>
          <p:nvPr>
            <p:ph sz="half" idx="2"/>
          </p:nvPr>
        </p:nvPicPr>
        <p:blipFill>
          <a:blip r:embed="rId9">
            <a:extLst>
              <a:ext uri="{28A0092B-C50C-407E-A947-70E740481C1C}">
                <a14:useLocalDpi xmlns:a14="http://schemas.microsoft.com/office/drawing/2010/main" val="0"/>
              </a:ext>
            </a:extLst>
          </a:blip>
          <a:srcRect/>
          <a:stretch>
            <a:fillRect/>
          </a:stretch>
        </p:blipFill>
        <p:spPr bwMode="auto">
          <a:xfrm>
            <a:off x="6218238" y="2695949"/>
            <a:ext cx="4937125" cy="232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37024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Lorenz System</a:t>
            </a:r>
            <a:br>
              <a:rPr lang="en-US" dirty="0"/>
            </a:br>
            <a:r>
              <a:rPr lang="en-US" i="1" dirty="0"/>
              <a:t>Typical</a:t>
            </a:r>
            <a:r>
              <a:rPr lang="en-US" dirty="0"/>
              <a:t> Phase Space</a:t>
            </a:r>
          </a:p>
        </p:txBody>
      </p:sp>
      <p:pic>
        <p:nvPicPr>
          <p:cNvPr id="8" name="Content Placeholder 7"/>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3585639" y="1752600"/>
            <a:ext cx="5786961" cy="4448186"/>
          </a:xfrm>
        </p:spPr>
      </p:pic>
      <p:sp>
        <p:nvSpPr>
          <p:cNvPr id="3" name="Date Placeholder 2"/>
          <p:cNvSpPr>
            <a:spLocks noGrp="1"/>
          </p:cNvSpPr>
          <p:nvPr>
            <p:ph type="dt" sz="half" idx="10"/>
          </p:nvPr>
        </p:nvSpPr>
        <p:spPr/>
        <p:txBody>
          <a:bodyPr/>
          <a:lstStyle/>
          <a:p>
            <a:r>
              <a:rPr lang="en-US" dirty="0"/>
              <a:t>JM Mahoney</a:t>
            </a:r>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dirty="0"/>
          </a:p>
        </p:txBody>
      </p:sp>
      <p:pic>
        <p:nvPicPr>
          <p:cNvPr id="9" name="Picture 8">
            <a:extLst>
              <a:ext uri="{FF2B5EF4-FFF2-40B4-BE49-F238E27FC236}">
                <a16:creationId xmlns:a16="http://schemas.microsoft.com/office/drawing/2014/main" id="{0C6E1610-06E6-4D82-855D-F000B9D808F8}"/>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72875" y="2438400"/>
            <a:ext cx="703083" cy="223086"/>
          </a:xfrm>
          <a:prstGeom prst="rect">
            <a:avLst/>
          </a:prstGeom>
        </p:spPr>
      </p:pic>
      <p:pic>
        <p:nvPicPr>
          <p:cNvPr id="12" name="Picture 11">
            <a:extLst>
              <a:ext uri="{FF2B5EF4-FFF2-40B4-BE49-F238E27FC236}">
                <a16:creationId xmlns:a16="http://schemas.microsoft.com/office/drawing/2014/main" id="{C9FE9DB6-11A3-47B0-AE81-0435885A51C7}"/>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85065" y="3034364"/>
            <a:ext cx="725026" cy="173715"/>
          </a:xfrm>
          <a:prstGeom prst="rect">
            <a:avLst/>
          </a:prstGeom>
        </p:spPr>
      </p:pic>
      <p:pic>
        <p:nvPicPr>
          <p:cNvPr id="15" name="Picture 14">
            <a:extLst>
              <a:ext uri="{FF2B5EF4-FFF2-40B4-BE49-F238E27FC236}">
                <a16:creationId xmlns:a16="http://schemas.microsoft.com/office/drawing/2014/main" id="{CB40FD8C-0C24-4DCA-8CFF-2E7FA853F1D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219199" y="3580957"/>
            <a:ext cx="644569" cy="518401"/>
          </a:xfrm>
          <a:prstGeom prst="rect">
            <a:avLst/>
          </a:prstGeom>
        </p:spPr>
      </p:pic>
      <p:pic>
        <p:nvPicPr>
          <p:cNvPr id="20" name="Picture 19">
            <a:extLst>
              <a:ext uri="{FF2B5EF4-FFF2-40B4-BE49-F238E27FC236}">
                <a16:creationId xmlns:a16="http://schemas.microsoft.com/office/drawing/2014/main" id="{F8EB1EAF-AF4C-4455-94DA-A1187DC4248B}"/>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9199" y="4472237"/>
            <a:ext cx="1647537" cy="253258"/>
          </a:xfrm>
          <a:prstGeom prst="rect">
            <a:avLst/>
          </a:prstGeom>
        </p:spPr>
      </p:pic>
    </p:spTree>
    <p:extLst>
      <p:ext uri="{BB962C8B-B14F-4D97-AF65-F5344CB8AC3E}">
        <p14:creationId xmlns:p14="http://schemas.microsoft.com/office/powerpoint/2010/main" val="122489389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Perturbations</a:t>
            </a:r>
          </a:p>
        </p:txBody>
      </p:sp>
      <p:sp>
        <p:nvSpPr>
          <p:cNvPr id="11" name="Content Placeholder 10">
            <a:extLst>
              <a:ext uri="{FF2B5EF4-FFF2-40B4-BE49-F238E27FC236}">
                <a16:creationId xmlns:a16="http://schemas.microsoft.com/office/drawing/2014/main" id="{25D7A74D-ACE5-4304-9C30-6EC269CC1C93}"/>
              </a:ext>
            </a:extLst>
          </p:cNvPr>
          <p:cNvSpPr>
            <a:spLocks noGrp="1"/>
          </p:cNvSpPr>
          <p:nvPr>
            <p:ph idx="1"/>
          </p:nvPr>
        </p:nvSpPr>
        <p:spPr/>
        <p:txBody>
          <a:bodyPr/>
          <a:lstStyle/>
          <a:p>
            <a:r>
              <a:rPr lang="en-US" dirty="0"/>
              <a:t>Our instruments have finite precision so we will have errors in our initial temperature, air pressure and humidity measurements</a:t>
            </a:r>
          </a:p>
          <a:p>
            <a:pPr lvl="1"/>
            <a:r>
              <a:rPr lang="en-US" dirty="0"/>
              <a:t>What happens if ICs change a little?</a:t>
            </a:r>
          </a:p>
          <a:p>
            <a:r>
              <a:rPr lang="en-US" dirty="0"/>
              <a:t>Our parameter estimates will have error </a:t>
            </a:r>
          </a:p>
          <a:p>
            <a:pPr lvl="1"/>
            <a:r>
              <a:rPr lang="en-US" dirty="0"/>
              <a:t>What is the parameters slightly change? </a:t>
            </a:r>
          </a:p>
        </p:txBody>
      </p:sp>
      <p:sp>
        <p:nvSpPr>
          <p:cNvPr id="6" name="Date Placeholder 5"/>
          <p:cNvSpPr>
            <a:spLocks noGrp="1"/>
          </p:cNvSpPr>
          <p:nvPr>
            <p:ph type="dt" sz="half" idx="10"/>
          </p:nvPr>
        </p:nvSpPr>
        <p:spPr/>
        <p:txBody>
          <a:bodyPr/>
          <a:lstStyle/>
          <a:p>
            <a:r>
              <a:rPr lang="en-US" dirty="0"/>
              <a:t>JM Mahoney</a:t>
            </a:r>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dirty="0"/>
          </a:p>
        </p:txBody>
      </p:sp>
    </p:spTree>
    <p:extLst>
      <p:ext uri="{BB962C8B-B14F-4D97-AF65-F5344CB8AC3E}">
        <p14:creationId xmlns:p14="http://schemas.microsoft.com/office/powerpoint/2010/main" val="1589417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dirty="0"/>
                  <a:t>Lorenz System </a:t>
                </a:r>
                <a:br>
                  <a:rPr lang="en-US" dirty="0"/>
                </a:br>
                <a:r>
                  <a:rPr lang="en-US" dirty="0"/>
                  <a:t>Animation Varying </a:t>
                </a:r>
                <a14:m>
                  <m:oMath xmlns:m="http://schemas.openxmlformats.org/officeDocument/2006/math">
                    <m:r>
                      <a:rPr lang="en-US" b="1" i="1" dirty="0">
                        <a:latin typeface="Cambria Math" panose="02040503050406030204" pitchFamily="18" charset="0"/>
                      </a:rPr>
                      <m:t>𝒙</m:t>
                    </m:r>
                    <m:r>
                      <a:rPr lang="en-US" i="1" dirty="0">
                        <a:latin typeface="Cambria Math" panose="02040503050406030204" pitchFamily="18" charset="0"/>
                      </a:rPr>
                      <m:t>(0)</m:t>
                    </m:r>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4"/>
                <a:stretch>
                  <a:fillRect l="-2727" t="-8824" b="-22689"/>
                </a:stretch>
              </a:blipFill>
            </p:spPr>
            <p:txBody>
              <a:bodyPr/>
              <a:lstStyle/>
              <a:p>
                <a:r>
                  <a:rPr lang="en-US">
                    <a:noFill/>
                  </a:rPr>
                  <a:t> </a:t>
                </a:r>
              </a:p>
            </p:txBody>
          </p:sp>
        </mc:Fallback>
      </mc:AlternateContent>
      <p:pic>
        <p:nvPicPr>
          <p:cNvPr id="9" name="7-OXifmAYl0"/>
          <p:cNvPicPr>
            <a:picLocks noGrp="1" noRot="1" noChangeAspect="1"/>
          </p:cNvPicPr>
          <p:nvPr>
            <p:ph idx="1"/>
            <a:videoFile r:link="rId1"/>
          </p:nvPr>
        </p:nvPicPr>
        <p:blipFill>
          <a:blip r:embed="rId5"/>
          <a:stretch>
            <a:fillRect/>
          </a:stretch>
        </p:blipFill>
        <p:spPr>
          <a:xfrm>
            <a:off x="2951164" y="1947864"/>
            <a:ext cx="6289675" cy="3538537"/>
          </a:xfrm>
          <a:prstGeom prst="rect">
            <a:avLst/>
          </a:prstGeom>
        </p:spPr>
      </p:pic>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dirty="0"/>
          </a:p>
        </p:txBody>
      </p:sp>
      <p:sp>
        <p:nvSpPr>
          <p:cNvPr id="8" name="Rectangle 7"/>
          <p:cNvSpPr/>
          <p:nvPr/>
        </p:nvSpPr>
        <p:spPr>
          <a:xfrm>
            <a:off x="4572057" y="5715000"/>
            <a:ext cx="3047886" cy="369332"/>
          </a:xfrm>
          <a:prstGeom prst="rect">
            <a:avLst/>
          </a:prstGeom>
        </p:spPr>
        <p:txBody>
          <a:bodyPr wrap="none">
            <a:spAutoFit/>
          </a:bodyPr>
          <a:lstStyle/>
          <a:p>
            <a:pPr algn="ctr"/>
            <a:r>
              <a:rPr lang="en-US" dirty="0">
                <a:hlinkClick r:id="rId6"/>
              </a:rPr>
              <a:t>https://youtu.be/7-OXifmAYl0</a:t>
            </a:r>
            <a:r>
              <a:rPr lang="en-US" dirty="0"/>
              <a:t> </a:t>
            </a:r>
          </a:p>
        </p:txBody>
      </p:sp>
      <p:sp>
        <p:nvSpPr>
          <p:cNvPr id="3" name="Date Placeholder 2"/>
          <p:cNvSpPr>
            <a:spLocks noGrp="1"/>
          </p:cNvSpPr>
          <p:nvPr>
            <p:ph type="dt" sz="half" idx="10"/>
          </p:nvPr>
        </p:nvSpPr>
        <p:spPr/>
        <p:txBody>
          <a:bodyPr/>
          <a:lstStyle/>
          <a:p>
            <a:r>
              <a:rPr lang="en-US" dirty="0"/>
              <a:t>JM Mahoney</a:t>
            </a:r>
          </a:p>
        </p:txBody>
      </p:sp>
    </p:spTree>
    <p:extLst>
      <p:ext uri="{BB962C8B-B14F-4D97-AF65-F5344CB8AC3E}">
        <p14:creationId xmlns:p14="http://schemas.microsoft.com/office/powerpoint/2010/main" val="153573761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Time Series Comparison</a:t>
                </a:r>
                <a:br>
                  <a:rPr lang="en-US" dirty="0"/>
                </a:br>
                <a:r>
                  <a:rPr lang="en-US" dirty="0"/>
                  <a:t>Slightly Varying </a:t>
                </a:r>
                <a14:m>
                  <m:oMath xmlns:m="http://schemas.openxmlformats.org/officeDocument/2006/math">
                    <m:r>
                      <a:rPr lang="en-US" b="1" i="1" dirty="0" smtClean="0">
                        <a:latin typeface="Cambria Math" panose="02040503050406030204" pitchFamily="18" charset="0"/>
                      </a:rPr>
                      <m:t>𝒙</m:t>
                    </m:r>
                    <m:r>
                      <a:rPr lang="en-US" i="1" dirty="0" smtClean="0">
                        <a:latin typeface="Cambria Math" panose="02040503050406030204" pitchFamily="18" charset="0"/>
                      </a:rPr>
                      <m:t>(0)</m:t>
                    </m:r>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727" t="-8824" b="-226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dirty="0"/>
              <a:t>JM Mahoney</a:t>
            </a:r>
          </a:p>
        </p:txBody>
      </p:sp>
      <p:sp>
        <p:nvSpPr>
          <p:cNvPr id="5" name="Footer Placeholder 4"/>
          <p:cNvSpPr>
            <a:spLocks noGrp="1"/>
          </p:cNvSpPr>
          <p:nvPr>
            <p:ph type="ftr" sz="quarter" idx="11"/>
          </p:nvPr>
        </p:nvSpPr>
        <p:spPr/>
        <p:txBody>
          <a:bodyPr/>
          <a:lstStyle/>
          <a:p>
            <a:r>
              <a:rPr lang="en-US" dirty="0"/>
              <a:t>ME 357: Lecture 19</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dirty="0"/>
          </a:p>
        </p:txBody>
      </p:sp>
      <p:pic>
        <p:nvPicPr>
          <p:cNvPr id="8" name="Content Placeholder 7">
            <a:extLst>
              <a:ext uri="{FF2B5EF4-FFF2-40B4-BE49-F238E27FC236}">
                <a16:creationId xmlns:a16="http://schemas.microsoft.com/office/drawing/2014/main" id="{F7476EFD-A2BE-497E-8A6A-EAF2D295E8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9601" y="1981625"/>
            <a:ext cx="5492798" cy="4114800"/>
          </a:xfrm>
          <a:prstGeom prst="rect">
            <a:avLst/>
          </a:prstGeom>
        </p:spPr>
      </p:pic>
    </p:spTree>
    <p:extLst>
      <p:ext uri="{BB962C8B-B14F-4D97-AF65-F5344CB8AC3E}">
        <p14:creationId xmlns:p14="http://schemas.microsoft.com/office/powerpoint/2010/main" val="379167681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Time Series Comparison</a:t>
                </a:r>
                <a:br>
                  <a:rPr lang="en-US" dirty="0"/>
                </a:br>
                <a:r>
                  <a:rPr lang="en-US" dirty="0"/>
                  <a:t>Slightly Varying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727" t="-8824" b="-226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dirty="0"/>
              <a:t>JM Mahoney</a:t>
            </a:r>
          </a:p>
        </p:txBody>
      </p:sp>
      <p:sp>
        <p:nvSpPr>
          <p:cNvPr id="5" name="Footer Placeholder 4"/>
          <p:cNvSpPr>
            <a:spLocks noGrp="1"/>
          </p:cNvSpPr>
          <p:nvPr>
            <p:ph type="ftr" sz="quarter" idx="11"/>
          </p:nvPr>
        </p:nvSpPr>
        <p:spPr/>
        <p:txBody>
          <a:bodyPr/>
          <a:lstStyle/>
          <a:p>
            <a:r>
              <a:rPr lang="en-US" dirty="0"/>
              <a:t>ME 357: Lecture 19</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dirty="0"/>
          </a:p>
        </p:txBody>
      </p:sp>
      <p:pic>
        <p:nvPicPr>
          <p:cNvPr id="9" name="Content Placeholder 8">
            <a:extLst>
              <a:ext uri="{FF2B5EF4-FFF2-40B4-BE49-F238E27FC236}">
                <a16:creationId xmlns:a16="http://schemas.microsoft.com/office/drawing/2014/main" id="{439AAD18-EDBF-4CF3-BE85-A09F79ED6B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9601" y="1981625"/>
            <a:ext cx="5492798" cy="4114800"/>
          </a:xfrm>
          <a:prstGeom prst="rect">
            <a:avLst/>
          </a:prstGeom>
        </p:spPr>
      </p:pic>
    </p:spTree>
    <p:extLst>
      <p:ext uri="{BB962C8B-B14F-4D97-AF65-F5344CB8AC3E}">
        <p14:creationId xmlns:p14="http://schemas.microsoft.com/office/powerpoint/2010/main" val="47967714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(1)</a:t>
            </a:r>
          </a:p>
        </p:txBody>
      </p:sp>
      <p:sp>
        <p:nvSpPr>
          <p:cNvPr id="3" name="Content Placeholder 2"/>
          <p:cNvSpPr>
            <a:spLocks noGrp="1"/>
          </p:cNvSpPr>
          <p:nvPr>
            <p:ph idx="1"/>
          </p:nvPr>
        </p:nvSpPr>
        <p:spPr/>
        <p:txBody>
          <a:bodyPr>
            <a:normAutofit/>
          </a:bodyPr>
          <a:lstStyle/>
          <a:p>
            <a:pPr algn="just"/>
            <a:r>
              <a:rPr lang="en-US" dirty="0"/>
              <a:t>Varying only one initial condition or parameter (even very slightly) caused solution to </a:t>
            </a:r>
            <a:r>
              <a:rPr lang="en-US" dirty="0">
                <a:solidFill>
                  <a:schemeClr val="accent3"/>
                </a:solidFill>
              </a:rPr>
              <a:t>diverge</a:t>
            </a:r>
            <a:r>
              <a:rPr lang="en-US" dirty="0"/>
              <a:t> over time</a:t>
            </a:r>
          </a:p>
          <a:p>
            <a:pPr lvl="1" algn="just"/>
            <a:r>
              <a:rPr lang="en-US" dirty="0"/>
              <a:t>As time went forward, divergence became larger </a:t>
            </a:r>
          </a:p>
          <a:p>
            <a:pPr lvl="1" algn="just"/>
            <a:r>
              <a:rPr lang="en-US" dirty="0"/>
              <a:t>Likely have deviations on all ICs, inputs and parameters</a:t>
            </a:r>
          </a:p>
          <a:p>
            <a:pPr algn="just"/>
            <a:r>
              <a:rPr lang="en-US" dirty="0"/>
              <a:t>Only </a:t>
            </a:r>
            <a:r>
              <a:rPr lang="en-US" dirty="0">
                <a:solidFill>
                  <a:schemeClr val="accent3"/>
                </a:solidFill>
              </a:rPr>
              <a:t>random</a:t>
            </a:r>
            <a:r>
              <a:rPr lang="en-US" dirty="0"/>
              <a:t> element was value of IC, dynamics of system are </a:t>
            </a:r>
            <a:r>
              <a:rPr lang="en-US" dirty="0">
                <a:solidFill>
                  <a:schemeClr val="accent3"/>
                </a:solidFill>
              </a:rPr>
              <a:t>deterministic</a:t>
            </a:r>
          </a:p>
          <a:p>
            <a:pPr lvl="1" algn="just"/>
            <a:r>
              <a:rPr lang="en-US" dirty="0"/>
              <a:t>Get same trajectory every time given the same ICs</a:t>
            </a:r>
          </a:p>
          <a:p>
            <a:pPr algn="just"/>
            <a:r>
              <a:rPr lang="en-US" dirty="0"/>
              <a:t>In </a:t>
            </a:r>
            <a:r>
              <a:rPr lang="en-US" i="1" dirty="0"/>
              <a:t>linear systems</a:t>
            </a:r>
            <a:r>
              <a:rPr lang="en-US" dirty="0"/>
              <a:t>, small changes in initial values or parameters lead to small changes in output</a:t>
            </a:r>
          </a:p>
          <a:p>
            <a:pPr algn="just"/>
            <a:r>
              <a:rPr lang="en-US" dirty="0"/>
              <a:t>If we can make estimate of our error on input we can get PDF of output value</a:t>
            </a:r>
          </a:p>
          <a:p>
            <a:pPr lvl="1" algn="just"/>
            <a:r>
              <a:rPr lang="en-US" dirty="0"/>
              <a:t>Can determine </a:t>
            </a:r>
            <a:r>
              <a:rPr lang="en-US" i="1" dirty="0"/>
              <a:t>chance</a:t>
            </a:r>
            <a:r>
              <a:rPr lang="en-US" dirty="0"/>
              <a:t> that it falls between an upper and lower bound</a:t>
            </a:r>
          </a:p>
          <a:p>
            <a:pPr lvl="1" algn="just"/>
            <a:r>
              <a:rPr lang="en-US" dirty="0">
                <a:hlinkClick r:id="rId3"/>
              </a:rPr>
              <a:t>Monte Carlo simulation </a:t>
            </a:r>
            <a:endParaRPr lang="en-US" dirty="0"/>
          </a:p>
          <a:p>
            <a:pPr algn="just"/>
            <a:endParaRPr lang="en-US" dirty="0"/>
          </a:p>
        </p:txBody>
      </p:sp>
      <p:sp>
        <p:nvSpPr>
          <p:cNvPr id="4" name="Date Placeholder 3"/>
          <p:cNvSpPr>
            <a:spLocks noGrp="1"/>
          </p:cNvSpPr>
          <p:nvPr>
            <p:ph type="dt" sz="half" idx="10"/>
          </p:nvPr>
        </p:nvSpPr>
        <p:spPr/>
        <p:txBody>
          <a:bodyPr/>
          <a:lstStyle/>
          <a:p>
            <a:r>
              <a:rPr lang="en-US" dirty="0"/>
              <a:t>JM Mahoney</a:t>
            </a:r>
          </a:p>
        </p:txBody>
      </p:sp>
      <p:sp>
        <p:nvSpPr>
          <p:cNvPr id="5" name="Footer Placeholder 4"/>
          <p:cNvSpPr>
            <a:spLocks noGrp="1"/>
          </p:cNvSpPr>
          <p:nvPr>
            <p:ph type="ftr" sz="quarter" idx="11"/>
          </p:nvPr>
        </p:nvSpPr>
        <p:spPr/>
        <p:txBody>
          <a:bodyPr/>
          <a:lstStyle/>
          <a:p>
            <a:r>
              <a:rPr lang="en-US" dirty="0"/>
              <a:t>ME 357: Lecture 19</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dirty="0"/>
          </a:p>
        </p:txBody>
      </p:sp>
    </p:spTree>
    <p:extLst>
      <p:ext uri="{BB962C8B-B14F-4D97-AF65-F5344CB8AC3E}">
        <p14:creationId xmlns:p14="http://schemas.microsoft.com/office/powerpoint/2010/main" val="3718723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7E7C2C-D0AC-4E90-B4AE-C67E8E64402A}"/>
              </a:ext>
            </a:extLst>
          </p:cNvPr>
          <p:cNvSpPr>
            <a:spLocks noGrp="1"/>
          </p:cNvSpPr>
          <p:nvPr>
            <p:ph type="title"/>
          </p:nvPr>
        </p:nvSpPr>
        <p:spPr/>
        <p:txBody>
          <a:bodyPr/>
          <a:lstStyle/>
          <a:p>
            <a:r>
              <a:rPr lang="en-US" dirty="0"/>
              <a:t>Estimating Under Uncertainty </a:t>
            </a:r>
          </a:p>
        </p:txBody>
      </p:sp>
      <p:sp>
        <p:nvSpPr>
          <p:cNvPr id="9" name="Content Placeholder 8">
            <a:extLst>
              <a:ext uri="{FF2B5EF4-FFF2-40B4-BE49-F238E27FC236}">
                <a16:creationId xmlns:a16="http://schemas.microsoft.com/office/drawing/2014/main" id="{31E0139E-1233-416B-AB7E-E102B4371DEE}"/>
              </a:ext>
            </a:extLst>
          </p:cNvPr>
          <p:cNvSpPr>
            <a:spLocks noGrp="1"/>
          </p:cNvSpPr>
          <p:nvPr>
            <p:ph idx="1"/>
          </p:nvPr>
        </p:nvSpPr>
        <p:spPr/>
        <p:txBody>
          <a:bodyPr/>
          <a:lstStyle/>
          <a:p>
            <a:pPr algn="just"/>
            <a:r>
              <a:rPr lang="en-US" dirty="0"/>
              <a:t>If we can quantify our uncertainty in initial conditions and modeling parameters, can quantify uncertainty in estimate</a:t>
            </a:r>
          </a:p>
          <a:p>
            <a:pPr algn="just"/>
            <a:r>
              <a:rPr lang="en-US" dirty="0"/>
              <a:t>Develop </a:t>
            </a:r>
            <a:r>
              <a:rPr lang="en-US" i="1" dirty="0"/>
              <a:t>probabilities</a:t>
            </a:r>
            <a:r>
              <a:rPr lang="en-US" dirty="0"/>
              <a:t> of values our states will have in the future </a:t>
            </a:r>
          </a:p>
          <a:p>
            <a:pPr algn="just"/>
            <a:r>
              <a:rPr lang="en-US" dirty="0"/>
              <a:t>Can do this numerically using </a:t>
            </a:r>
            <a:r>
              <a:rPr lang="en-US" dirty="0">
                <a:hlinkClick r:id="rId2"/>
              </a:rPr>
              <a:t>Monte Carlo simulation </a:t>
            </a:r>
            <a:endParaRPr lang="en-US" dirty="0"/>
          </a:p>
          <a:p>
            <a:pPr lvl="1" algn="just"/>
            <a:r>
              <a:rPr lang="en-US" dirty="0"/>
              <a:t>Choose thousands/millions of random start points, simulate system and record results</a:t>
            </a:r>
          </a:p>
          <a:p>
            <a:pPr lvl="1" algn="just"/>
            <a:r>
              <a:rPr lang="en-US" dirty="0"/>
              <a:t>Maps input distribution to output distribution for system </a:t>
            </a:r>
          </a:p>
          <a:p>
            <a:pPr lvl="1" algn="just"/>
            <a:r>
              <a:rPr lang="en-US" dirty="0"/>
              <a:t>More simulations typically results in better estimation </a:t>
            </a:r>
          </a:p>
          <a:p>
            <a:pPr algn="just"/>
            <a:endParaRPr lang="en-US" dirty="0"/>
          </a:p>
        </p:txBody>
      </p:sp>
      <p:sp>
        <p:nvSpPr>
          <p:cNvPr id="5" name="Date Placeholder 4">
            <a:extLst>
              <a:ext uri="{FF2B5EF4-FFF2-40B4-BE49-F238E27FC236}">
                <a16:creationId xmlns:a16="http://schemas.microsoft.com/office/drawing/2014/main" id="{3B5A3754-7038-4CBD-AF22-C05FA945B0A0}"/>
              </a:ext>
            </a:extLst>
          </p:cNvPr>
          <p:cNvSpPr>
            <a:spLocks noGrp="1"/>
          </p:cNvSpPr>
          <p:nvPr>
            <p:ph type="dt" sz="half" idx="10"/>
          </p:nvPr>
        </p:nvSpPr>
        <p:spPr/>
        <p:txBody>
          <a:bodyPr/>
          <a:lstStyle/>
          <a:p>
            <a:r>
              <a:rPr lang="en-US" dirty="0"/>
              <a:t>JM Mahoney</a:t>
            </a:r>
          </a:p>
        </p:txBody>
      </p:sp>
      <p:sp>
        <p:nvSpPr>
          <p:cNvPr id="6" name="Footer Placeholder 5">
            <a:extLst>
              <a:ext uri="{FF2B5EF4-FFF2-40B4-BE49-F238E27FC236}">
                <a16:creationId xmlns:a16="http://schemas.microsoft.com/office/drawing/2014/main" id="{23ECCBB5-F903-4879-9679-AB5B605C39A2}"/>
              </a:ext>
            </a:extLst>
          </p:cNvPr>
          <p:cNvSpPr>
            <a:spLocks noGrp="1"/>
          </p:cNvSpPr>
          <p:nvPr>
            <p:ph type="ftr" sz="quarter" idx="11"/>
          </p:nvPr>
        </p:nvSpPr>
        <p:spPr/>
        <p:txBody>
          <a:bodyPr/>
          <a:lstStyle/>
          <a:p>
            <a:r>
              <a:rPr lang="en-US" dirty="0"/>
              <a:t>ME 357: Lecture 19</a:t>
            </a:r>
          </a:p>
        </p:txBody>
      </p:sp>
      <p:sp>
        <p:nvSpPr>
          <p:cNvPr id="7" name="Slide Number Placeholder 6">
            <a:extLst>
              <a:ext uri="{FF2B5EF4-FFF2-40B4-BE49-F238E27FC236}">
                <a16:creationId xmlns:a16="http://schemas.microsoft.com/office/drawing/2014/main" id="{9B870A9A-59D1-4EAF-BF6C-3D7A027112CF}"/>
              </a:ext>
            </a:extLst>
          </p:cNvPr>
          <p:cNvSpPr>
            <a:spLocks noGrp="1"/>
          </p:cNvSpPr>
          <p:nvPr>
            <p:ph type="sldNum" sz="quarter" idx="12"/>
          </p:nvPr>
        </p:nvSpPr>
        <p:spPr/>
        <p:txBody>
          <a:bodyPr/>
          <a:lstStyle/>
          <a:p>
            <a:fld id="{B6F15528-21DE-4FAA-801E-634DDDAF4B2B}" type="slidenum">
              <a:rPr lang="en-US" smtClean="0"/>
              <a:pPr/>
              <a:t>19</a:t>
            </a:fld>
            <a:endParaRPr lang="en-US" dirty="0"/>
          </a:p>
        </p:txBody>
      </p:sp>
    </p:spTree>
    <p:extLst>
      <p:ext uri="{BB962C8B-B14F-4D97-AF65-F5344CB8AC3E}">
        <p14:creationId xmlns:p14="http://schemas.microsoft.com/office/powerpoint/2010/main" val="619206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a:t>
            </a:r>
          </a:p>
        </p:txBody>
      </p:sp>
      <p:sp>
        <p:nvSpPr>
          <p:cNvPr id="3" name="Content Placeholder 2"/>
          <p:cNvSpPr>
            <a:spLocks noGrp="1"/>
          </p:cNvSpPr>
          <p:nvPr>
            <p:ph idx="1"/>
          </p:nvPr>
        </p:nvSpPr>
        <p:spPr/>
        <p:txBody>
          <a:bodyPr/>
          <a:lstStyle/>
          <a:p>
            <a:pPr marL="22225" indent="0" algn="just">
              <a:buNone/>
            </a:pPr>
            <a:r>
              <a:rPr lang="en-US" dirty="0"/>
              <a:t>By the end of this section, you should</a:t>
            </a:r>
          </a:p>
          <a:p>
            <a:pPr algn="just"/>
            <a:r>
              <a:rPr lang="en-US" dirty="0"/>
              <a:t>Understand how non-linear systems may behave much differently than linear systems </a:t>
            </a:r>
          </a:p>
          <a:p>
            <a:pPr lvl="1" algn="just"/>
            <a:r>
              <a:rPr lang="en-US" dirty="0"/>
              <a:t>Trajectories can vary wildly due to small changes in initial values or parameters </a:t>
            </a:r>
          </a:p>
          <a:p>
            <a:pPr algn="just"/>
            <a:r>
              <a:rPr lang="en-US" dirty="0"/>
              <a:t>Understand what </a:t>
            </a:r>
            <a:r>
              <a:rPr lang="en-US" dirty="0">
                <a:solidFill>
                  <a:schemeClr val="accent3"/>
                </a:solidFill>
              </a:rPr>
              <a:t>phase plane/space </a:t>
            </a:r>
            <a:r>
              <a:rPr lang="en-US" dirty="0"/>
              <a:t>is and how it is created </a:t>
            </a:r>
          </a:p>
          <a:p>
            <a:pPr algn="just"/>
            <a:r>
              <a:rPr lang="en-US" dirty="0"/>
              <a:t>Understand what is meant by </a:t>
            </a:r>
            <a:r>
              <a:rPr lang="en-US" dirty="0">
                <a:solidFill>
                  <a:srgbClr val="00B050"/>
                </a:solidFill>
              </a:rPr>
              <a:t>chaos </a:t>
            </a:r>
            <a:r>
              <a:rPr lang="en-US" dirty="0"/>
              <a:t>and how it differs from “</a:t>
            </a:r>
            <a:r>
              <a:rPr lang="en-US" dirty="0">
                <a:solidFill>
                  <a:srgbClr val="00B050"/>
                </a:solidFill>
              </a:rPr>
              <a:t>randomness</a:t>
            </a:r>
            <a:r>
              <a:rPr lang="en-US" dirty="0"/>
              <a:t>” </a:t>
            </a:r>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dirty="0"/>
          </a:p>
        </p:txBody>
      </p:sp>
      <p:sp>
        <p:nvSpPr>
          <p:cNvPr id="6" name="Date Placeholder 5"/>
          <p:cNvSpPr>
            <a:spLocks noGrp="1"/>
          </p:cNvSpPr>
          <p:nvPr>
            <p:ph type="dt" sz="half" idx="10"/>
          </p:nvPr>
        </p:nvSpPr>
        <p:spPr/>
        <p:txBody>
          <a:bodyPr/>
          <a:lstStyle/>
          <a:p>
            <a:r>
              <a:rPr lang="en-US" dirty="0"/>
              <a:t>JM Mahoney</a:t>
            </a:r>
          </a:p>
        </p:txBody>
      </p:sp>
    </p:spTree>
    <p:extLst>
      <p:ext uri="{BB962C8B-B14F-4D97-AF65-F5344CB8AC3E}">
        <p14:creationId xmlns:p14="http://schemas.microsoft.com/office/powerpoint/2010/main" val="213620815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PDF of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(0)</m:t>
                    </m:r>
                  </m:oMath>
                </a14:m>
                <a:r>
                  <a:rPr lang="en-US" dirty="0"/>
                  <a:t> vs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(30)</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7"/>
                <a:stretch>
                  <a:fillRect l="-2727" b="-231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dirty="0"/>
              <a:t>JM Mahoney</a:t>
            </a:r>
          </a:p>
        </p:txBody>
      </p:sp>
      <p:sp>
        <p:nvSpPr>
          <p:cNvPr id="5" name="Footer Placeholder 4"/>
          <p:cNvSpPr>
            <a:spLocks noGrp="1"/>
          </p:cNvSpPr>
          <p:nvPr>
            <p:ph type="ftr" sz="quarter" idx="11"/>
          </p:nvPr>
        </p:nvSpPr>
        <p:spPr/>
        <p:txBody>
          <a:bodyPr/>
          <a:lstStyle/>
          <a:p>
            <a:r>
              <a:rPr lang="en-US" dirty="0"/>
              <a:t>ME 357: Lecture 19</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dirty="0"/>
          </a:p>
        </p:txBody>
      </p:sp>
      <p:pic>
        <p:nvPicPr>
          <p:cNvPr id="14" name="Picture 1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620000" y="6028620"/>
            <a:ext cx="601905" cy="222476"/>
          </a:xfrm>
          <a:prstGeom prst="rect">
            <a:avLst/>
          </a:prstGeom>
        </p:spPr>
      </p:pic>
      <p:pic>
        <p:nvPicPr>
          <p:cNvPr id="15" name="Picture 1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508079" y="6051477"/>
            <a:ext cx="784762" cy="176762"/>
          </a:xfrm>
          <a:prstGeom prst="rect">
            <a:avLst/>
          </a:prstGeom>
        </p:spPr>
      </p:pic>
      <p:pic>
        <p:nvPicPr>
          <p:cNvPr id="20" name="Picture 19"/>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361577" y="6027858"/>
            <a:ext cx="591238" cy="224000"/>
          </a:xfrm>
          <a:prstGeom prst="rect">
            <a:avLst/>
          </a:prstGeom>
        </p:spPr>
      </p:pic>
      <p:pic>
        <p:nvPicPr>
          <p:cNvPr id="21" name="Picture 2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686186" y="6024049"/>
            <a:ext cx="988952" cy="231619"/>
          </a:xfrm>
          <a:prstGeom prst="rect">
            <a:avLst/>
          </a:prstGeom>
        </p:spPr>
      </p:pic>
      <p:pic>
        <p:nvPicPr>
          <p:cNvPr id="11" name="Content Placeholder 10"/>
          <p:cNvPicPr>
            <a:picLocks noGrp="1" noChangeAspect="1"/>
          </p:cNvPicPr>
          <p:nvPr>
            <p:ph sz="half" idx="1"/>
          </p:nvPr>
        </p:nvPicPr>
        <p:blipFill>
          <a:blip r:embed="rId12">
            <a:extLst>
              <a:ext uri="{28A0092B-C50C-407E-A947-70E740481C1C}">
                <a14:useLocalDpi xmlns:a14="http://schemas.microsoft.com/office/drawing/2010/main" val="0"/>
              </a:ext>
            </a:extLst>
          </a:blip>
          <a:stretch>
            <a:fillRect/>
          </a:stretch>
        </p:blipFill>
        <p:spPr>
          <a:xfrm>
            <a:off x="1116628" y="1846263"/>
            <a:ext cx="4899382" cy="4022725"/>
          </a:xfrm>
          <a:prstGeom prst="rect">
            <a:avLst/>
          </a:prstGeom>
        </p:spPr>
      </p:pic>
      <p:pic>
        <p:nvPicPr>
          <p:cNvPr id="13" name="Content Placeholder 12"/>
          <p:cNvPicPr>
            <a:picLocks noGrp="1" noChangeAspect="1"/>
          </p:cNvPicPr>
          <p:nvPr>
            <p:ph sz="half" idx="2"/>
          </p:nvPr>
        </p:nvPicPr>
        <p:blipFill>
          <a:blip r:embed="rId13">
            <a:extLst>
              <a:ext uri="{28A0092B-C50C-407E-A947-70E740481C1C}">
                <a14:useLocalDpi xmlns:a14="http://schemas.microsoft.com/office/drawing/2010/main" val="0"/>
              </a:ext>
            </a:extLst>
          </a:blip>
          <a:stretch>
            <a:fillRect/>
          </a:stretch>
        </p:blipFill>
        <p:spPr>
          <a:xfrm>
            <a:off x="6218238" y="1870904"/>
            <a:ext cx="4937125" cy="3973442"/>
          </a:xfrm>
          <a:prstGeom prst="rect">
            <a:avLst/>
          </a:prstGeom>
        </p:spPr>
      </p:pic>
    </p:spTree>
    <p:extLst>
      <p:ext uri="{BB962C8B-B14F-4D97-AF65-F5344CB8AC3E}">
        <p14:creationId xmlns:p14="http://schemas.microsoft.com/office/powerpoint/2010/main" val="35951413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Convergence of Mean</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53913" y="1855625"/>
            <a:ext cx="5344500" cy="4004000"/>
          </a:xfrm>
        </p:spPr>
      </p:pic>
      <p:sp>
        <p:nvSpPr>
          <p:cNvPr id="4" name="Date Placeholder 3"/>
          <p:cNvSpPr>
            <a:spLocks noGrp="1"/>
          </p:cNvSpPr>
          <p:nvPr>
            <p:ph type="dt" sz="half" idx="10"/>
          </p:nvPr>
        </p:nvSpPr>
        <p:spPr/>
        <p:txBody>
          <a:bodyPr/>
          <a:lstStyle/>
          <a:p>
            <a:r>
              <a:rPr lang="en-US" dirty="0"/>
              <a:t>JM Mahoney</a:t>
            </a:r>
          </a:p>
        </p:txBody>
      </p:sp>
      <p:sp>
        <p:nvSpPr>
          <p:cNvPr id="5" name="Footer Placeholder 4"/>
          <p:cNvSpPr>
            <a:spLocks noGrp="1"/>
          </p:cNvSpPr>
          <p:nvPr>
            <p:ph type="ftr" sz="quarter" idx="11"/>
          </p:nvPr>
        </p:nvSpPr>
        <p:spPr/>
        <p:txBody>
          <a:bodyPr/>
          <a:lstStyle/>
          <a:p>
            <a:r>
              <a:rPr lang="en-US" dirty="0"/>
              <a:t>ME 357: Lecture 19</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dirty="0"/>
          </a:p>
        </p:txBody>
      </p:sp>
    </p:spTree>
    <p:extLst>
      <p:ext uri="{BB962C8B-B14F-4D97-AF65-F5344CB8AC3E}">
        <p14:creationId xmlns:p14="http://schemas.microsoft.com/office/powerpoint/2010/main" val="268448255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95% Confidence Bounds  </a:t>
            </a:r>
          </a:p>
        </p:txBody>
      </p:sp>
      <p:sp>
        <p:nvSpPr>
          <p:cNvPr id="4" name="Date Placeholder 3"/>
          <p:cNvSpPr>
            <a:spLocks noGrp="1"/>
          </p:cNvSpPr>
          <p:nvPr>
            <p:ph type="dt" sz="half" idx="10"/>
          </p:nvPr>
        </p:nvSpPr>
        <p:spPr/>
        <p:txBody>
          <a:bodyPr/>
          <a:lstStyle/>
          <a:p>
            <a:r>
              <a:rPr lang="en-US" dirty="0"/>
              <a:t>JM Mahoney</a:t>
            </a:r>
          </a:p>
        </p:txBody>
      </p:sp>
      <p:sp>
        <p:nvSpPr>
          <p:cNvPr id="5" name="Footer Placeholder 4"/>
          <p:cNvSpPr>
            <a:spLocks noGrp="1"/>
          </p:cNvSpPr>
          <p:nvPr>
            <p:ph type="ftr" sz="quarter" idx="11"/>
          </p:nvPr>
        </p:nvSpPr>
        <p:spPr/>
        <p:txBody>
          <a:bodyPr/>
          <a:lstStyle/>
          <a:p>
            <a:r>
              <a:rPr lang="en-US" dirty="0"/>
              <a:t>ME 357: Lecture 19</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69557" y="1846264"/>
            <a:ext cx="5097336" cy="4022725"/>
          </a:xfrm>
          <a:prstGeom prst="rect">
            <a:avLst/>
          </a:prstGeom>
        </p:spPr>
      </p:pic>
    </p:spTree>
    <p:extLst>
      <p:ext uri="{BB962C8B-B14F-4D97-AF65-F5344CB8AC3E}">
        <p14:creationId xmlns:p14="http://schemas.microsoft.com/office/powerpoint/2010/main" val="122105982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2A2A3-8879-46EC-B64B-C2B55C72D70E}"/>
              </a:ext>
            </a:extLst>
          </p:cNvPr>
          <p:cNvSpPr>
            <a:spLocks noGrp="1"/>
          </p:cNvSpPr>
          <p:nvPr>
            <p:ph type="title"/>
          </p:nvPr>
        </p:nvSpPr>
        <p:spPr/>
        <p:txBody>
          <a:bodyPr/>
          <a:lstStyle/>
          <a:p>
            <a:r>
              <a:rPr lang="en-US" dirty="0"/>
              <a:t>Linear System Behavior (SMD)</a:t>
            </a:r>
          </a:p>
        </p:txBody>
      </p:sp>
      <p:sp>
        <p:nvSpPr>
          <p:cNvPr id="4" name="Date Placeholder 3">
            <a:extLst>
              <a:ext uri="{FF2B5EF4-FFF2-40B4-BE49-F238E27FC236}">
                <a16:creationId xmlns:a16="http://schemas.microsoft.com/office/drawing/2014/main" id="{993B3509-F244-4B46-831E-AE3994FD0AA1}"/>
              </a:ext>
            </a:extLst>
          </p:cNvPr>
          <p:cNvSpPr>
            <a:spLocks noGrp="1"/>
          </p:cNvSpPr>
          <p:nvPr>
            <p:ph type="dt" sz="half" idx="10"/>
          </p:nvPr>
        </p:nvSpPr>
        <p:spPr/>
        <p:txBody>
          <a:bodyPr/>
          <a:lstStyle/>
          <a:p>
            <a:r>
              <a:rPr lang="en-US" dirty="0"/>
              <a:t>JM Mahoney</a:t>
            </a:r>
          </a:p>
        </p:txBody>
      </p:sp>
      <p:sp>
        <p:nvSpPr>
          <p:cNvPr id="5" name="Footer Placeholder 4">
            <a:extLst>
              <a:ext uri="{FF2B5EF4-FFF2-40B4-BE49-F238E27FC236}">
                <a16:creationId xmlns:a16="http://schemas.microsoft.com/office/drawing/2014/main" id="{57A521B1-CAA8-459A-A05D-3A7DC0F4F49C}"/>
              </a:ext>
            </a:extLst>
          </p:cNvPr>
          <p:cNvSpPr>
            <a:spLocks noGrp="1"/>
          </p:cNvSpPr>
          <p:nvPr>
            <p:ph type="ftr" sz="quarter" idx="11"/>
          </p:nvPr>
        </p:nvSpPr>
        <p:spPr/>
        <p:txBody>
          <a:bodyPr/>
          <a:lstStyle/>
          <a:p>
            <a:r>
              <a:rPr lang="en-US" dirty="0"/>
              <a:t>ME 357: Lecture 19</a:t>
            </a:r>
          </a:p>
        </p:txBody>
      </p:sp>
      <p:sp>
        <p:nvSpPr>
          <p:cNvPr id="6" name="Slide Number Placeholder 5">
            <a:extLst>
              <a:ext uri="{FF2B5EF4-FFF2-40B4-BE49-F238E27FC236}">
                <a16:creationId xmlns:a16="http://schemas.microsoft.com/office/drawing/2014/main" id="{72ED23A7-9D40-4F4F-85DB-2501EBC37C6F}"/>
              </a:ext>
            </a:extLst>
          </p:cNvPr>
          <p:cNvSpPr>
            <a:spLocks noGrp="1"/>
          </p:cNvSpPr>
          <p:nvPr>
            <p:ph type="sldNum" sz="quarter" idx="12"/>
          </p:nvPr>
        </p:nvSpPr>
        <p:spPr/>
        <p:txBody>
          <a:bodyPr/>
          <a:lstStyle/>
          <a:p>
            <a:fld id="{B6F15528-21DE-4FAA-801E-634DDDAF4B2B}" type="slidenum">
              <a:rPr lang="en-US" smtClean="0"/>
              <a:pPr/>
              <a:t>23</a:t>
            </a:fld>
            <a:endParaRPr lang="en-US" dirty="0"/>
          </a:p>
        </p:txBody>
      </p:sp>
      <p:pic>
        <p:nvPicPr>
          <p:cNvPr id="19" name="Picture 18">
            <a:extLst>
              <a:ext uri="{FF2B5EF4-FFF2-40B4-BE49-F238E27FC236}">
                <a16:creationId xmlns:a16="http://schemas.microsoft.com/office/drawing/2014/main" id="{FB641164-D129-4615-899B-09A5FE4A253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010400" y="6003254"/>
            <a:ext cx="1427809" cy="280381"/>
          </a:xfrm>
          <a:prstGeom prst="rect">
            <a:avLst/>
          </a:prstGeom>
        </p:spPr>
      </p:pic>
      <p:pic>
        <p:nvPicPr>
          <p:cNvPr id="21" name="Picture 20">
            <a:extLst>
              <a:ext uri="{FF2B5EF4-FFF2-40B4-BE49-F238E27FC236}">
                <a16:creationId xmlns:a16="http://schemas.microsoft.com/office/drawing/2014/main" id="{051D2EFD-90D3-409A-B1EE-42FE57DA9C3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203279" y="6029159"/>
            <a:ext cx="1616762" cy="228571"/>
          </a:xfrm>
          <a:prstGeom prst="rect">
            <a:avLst/>
          </a:prstGeom>
        </p:spPr>
      </p:pic>
      <p:pic>
        <p:nvPicPr>
          <p:cNvPr id="15" name="Picture 14">
            <a:extLst>
              <a:ext uri="{FF2B5EF4-FFF2-40B4-BE49-F238E27FC236}">
                <a16:creationId xmlns:a16="http://schemas.microsoft.com/office/drawing/2014/main" id="{FC921098-45F2-4C75-B33C-5C0446AA8A1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192648" y="6029159"/>
            <a:ext cx="985905" cy="228571"/>
          </a:xfrm>
          <a:prstGeom prst="rect">
            <a:avLst/>
          </a:prstGeom>
        </p:spPr>
      </p:pic>
      <p:pic>
        <p:nvPicPr>
          <p:cNvPr id="7" name="Picture 6">
            <a:extLst>
              <a:ext uri="{FF2B5EF4-FFF2-40B4-BE49-F238E27FC236}">
                <a16:creationId xmlns:a16="http://schemas.microsoft.com/office/drawing/2014/main" id="{11F469A1-75CB-4099-A8DE-0B6BDCA9C7D3}"/>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268046" y="6032206"/>
            <a:ext cx="591238" cy="222476"/>
          </a:xfrm>
          <a:prstGeom prst="rect">
            <a:avLst/>
          </a:prstGeom>
        </p:spPr>
      </p:pic>
      <p:pic>
        <p:nvPicPr>
          <p:cNvPr id="12" name="Content Placeholder 11">
            <a:extLst>
              <a:ext uri="{FF2B5EF4-FFF2-40B4-BE49-F238E27FC236}">
                <a16:creationId xmlns:a16="http://schemas.microsoft.com/office/drawing/2014/main" id="{EA653D49-5B74-420E-9A73-13128EC80B43}"/>
              </a:ext>
            </a:extLst>
          </p:cNvPr>
          <p:cNvPicPr>
            <a:picLocks noGrp="1" noChangeAspect="1"/>
          </p:cNvPicPr>
          <p:nvPr>
            <p:ph sz="half" idx="1"/>
          </p:nvPr>
        </p:nvPicPr>
        <p:blipFill>
          <a:blip r:embed="rId11">
            <a:extLst>
              <a:ext uri="{28A0092B-C50C-407E-A947-70E740481C1C}">
                <a14:useLocalDpi xmlns:a14="http://schemas.microsoft.com/office/drawing/2010/main" val="0"/>
              </a:ext>
            </a:extLst>
          </a:blip>
          <a:stretch>
            <a:fillRect/>
          </a:stretch>
        </p:blipFill>
        <p:spPr>
          <a:xfrm>
            <a:off x="1096963" y="2007766"/>
            <a:ext cx="4938712" cy="3699719"/>
          </a:xfrm>
          <a:prstGeom prst="rect">
            <a:avLst/>
          </a:prstGeom>
        </p:spPr>
      </p:pic>
      <p:pic>
        <p:nvPicPr>
          <p:cNvPr id="13" name="Content Placeholder 12">
            <a:extLst>
              <a:ext uri="{FF2B5EF4-FFF2-40B4-BE49-F238E27FC236}">
                <a16:creationId xmlns:a16="http://schemas.microsoft.com/office/drawing/2014/main" id="{F69A876B-C81A-4ACC-9E0B-F31E7E903E28}"/>
              </a:ext>
            </a:extLst>
          </p:cNvPr>
          <p:cNvPicPr>
            <a:picLocks noGrp="1" noChangeAspect="1"/>
          </p:cNvPicPr>
          <p:nvPr>
            <p:ph sz="half" idx="2"/>
          </p:nvPr>
        </p:nvPicPr>
        <p:blipFill>
          <a:blip r:embed="rId12">
            <a:extLst>
              <a:ext uri="{28A0092B-C50C-407E-A947-70E740481C1C}">
                <a14:useLocalDpi xmlns:a14="http://schemas.microsoft.com/office/drawing/2010/main" val="0"/>
              </a:ext>
            </a:extLst>
          </a:blip>
          <a:stretch>
            <a:fillRect/>
          </a:stretch>
        </p:blipFill>
        <p:spPr>
          <a:xfrm>
            <a:off x="6218238" y="2008360"/>
            <a:ext cx="4937125" cy="3698530"/>
          </a:xfrm>
          <a:prstGeom prst="rect">
            <a:avLst/>
          </a:prstGeom>
        </p:spPr>
      </p:pic>
    </p:spTree>
    <p:extLst>
      <p:ext uri="{BB962C8B-B14F-4D97-AF65-F5344CB8AC3E}">
        <p14:creationId xmlns:p14="http://schemas.microsoft.com/office/powerpoint/2010/main" val="35495088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95% Confidence Bounds  </a:t>
            </a:r>
          </a:p>
        </p:txBody>
      </p:sp>
      <p:sp>
        <p:nvSpPr>
          <p:cNvPr id="4" name="Date Placeholder 3"/>
          <p:cNvSpPr>
            <a:spLocks noGrp="1"/>
          </p:cNvSpPr>
          <p:nvPr>
            <p:ph type="dt" sz="half" idx="10"/>
          </p:nvPr>
        </p:nvSpPr>
        <p:spPr/>
        <p:txBody>
          <a:bodyPr/>
          <a:lstStyle/>
          <a:p>
            <a:r>
              <a:rPr lang="en-US" dirty="0"/>
              <a:t>JM Mahoney</a:t>
            </a:r>
          </a:p>
        </p:txBody>
      </p:sp>
      <p:sp>
        <p:nvSpPr>
          <p:cNvPr id="5" name="Footer Placeholder 4"/>
          <p:cNvSpPr>
            <a:spLocks noGrp="1"/>
          </p:cNvSpPr>
          <p:nvPr>
            <p:ph type="ftr" sz="quarter" idx="11"/>
          </p:nvPr>
        </p:nvSpPr>
        <p:spPr/>
        <p:txBody>
          <a:bodyPr/>
          <a:lstStyle/>
          <a:p>
            <a:r>
              <a:rPr lang="en-US" dirty="0"/>
              <a:t>ME 357: Lecture 19</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dirty="0"/>
          </a:p>
        </p:txBody>
      </p:sp>
      <p:pic>
        <p:nvPicPr>
          <p:cNvPr id="8" name="Content Placeholder 7">
            <a:extLst>
              <a:ext uri="{FF2B5EF4-FFF2-40B4-BE49-F238E27FC236}">
                <a16:creationId xmlns:a16="http://schemas.microsoft.com/office/drawing/2014/main" id="{1F86D0C8-9CCF-4EB1-9060-77D1CA1525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21912" y="1981625"/>
            <a:ext cx="5008501" cy="3752000"/>
          </a:xfrm>
          <a:prstGeom prst="rect">
            <a:avLst/>
          </a:prstGeom>
        </p:spPr>
      </p:pic>
    </p:spTree>
    <p:extLst>
      <p:ext uri="{BB962C8B-B14F-4D97-AF65-F5344CB8AC3E}">
        <p14:creationId xmlns:p14="http://schemas.microsoft.com/office/powerpoint/2010/main" val="423634230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(2)</a:t>
            </a:r>
          </a:p>
        </p:txBody>
      </p:sp>
      <p:sp>
        <p:nvSpPr>
          <p:cNvPr id="3" name="Content Placeholder 2"/>
          <p:cNvSpPr>
            <a:spLocks noGrp="1"/>
          </p:cNvSpPr>
          <p:nvPr>
            <p:ph idx="1"/>
          </p:nvPr>
        </p:nvSpPr>
        <p:spPr/>
        <p:txBody>
          <a:bodyPr/>
          <a:lstStyle/>
          <a:p>
            <a:pPr algn="just"/>
            <a:r>
              <a:rPr lang="en-US" dirty="0"/>
              <a:t>With enough simulations, can find </a:t>
            </a:r>
            <a:r>
              <a:rPr lang="en-US" i="1" dirty="0"/>
              <a:t>probability distribution</a:t>
            </a:r>
            <a:r>
              <a:rPr lang="en-US" dirty="0"/>
              <a:t> of output value in non-linear system </a:t>
            </a:r>
          </a:p>
          <a:p>
            <a:pPr lvl="1" algn="just"/>
            <a:r>
              <a:rPr lang="en-US" dirty="0"/>
              <a:t>Able to bound estimate over time</a:t>
            </a:r>
          </a:p>
          <a:p>
            <a:pPr lvl="1" algn="just"/>
            <a:r>
              <a:rPr lang="en-US" dirty="0"/>
              <a:t>Can express </a:t>
            </a:r>
            <a:r>
              <a:rPr lang="en-US" dirty="0">
                <a:solidFill>
                  <a:srgbClr val="00B050"/>
                </a:solidFill>
              </a:rPr>
              <a:t>confidence</a:t>
            </a:r>
            <a:r>
              <a:rPr lang="en-US" dirty="0"/>
              <a:t> of value in range over time</a:t>
            </a:r>
          </a:p>
          <a:p>
            <a:pPr algn="just"/>
            <a:r>
              <a:rPr lang="en-US" dirty="0"/>
              <a:t>Must be aware that model has assumptions and simplifications; initial conditions and parameters do not have infinite precision</a:t>
            </a:r>
          </a:p>
          <a:p>
            <a:pPr lvl="1" algn="just"/>
            <a:r>
              <a:rPr lang="en-US" dirty="0"/>
              <a:t>Precision not nearly as important in linear systems </a:t>
            </a:r>
          </a:p>
          <a:p>
            <a:pPr algn="just"/>
            <a:r>
              <a:rPr lang="en-US" dirty="0"/>
              <a:t>Note: this system is “highly chaotic” at these parameter values and does not represent “typical” nonlinear system</a:t>
            </a:r>
          </a:p>
          <a:p>
            <a:pPr algn="just"/>
            <a:endParaRPr lang="en-US" dirty="0"/>
          </a:p>
        </p:txBody>
      </p:sp>
      <p:sp>
        <p:nvSpPr>
          <p:cNvPr id="4" name="Date Placeholder 3"/>
          <p:cNvSpPr>
            <a:spLocks noGrp="1"/>
          </p:cNvSpPr>
          <p:nvPr>
            <p:ph type="dt" sz="half" idx="10"/>
          </p:nvPr>
        </p:nvSpPr>
        <p:spPr/>
        <p:txBody>
          <a:bodyPr/>
          <a:lstStyle/>
          <a:p>
            <a:r>
              <a:rPr lang="en-US" dirty="0"/>
              <a:t>JM Mahoney</a:t>
            </a:r>
          </a:p>
        </p:txBody>
      </p:sp>
      <p:sp>
        <p:nvSpPr>
          <p:cNvPr id="5" name="Footer Placeholder 4"/>
          <p:cNvSpPr>
            <a:spLocks noGrp="1"/>
          </p:cNvSpPr>
          <p:nvPr>
            <p:ph type="ftr" sz="quarter" idx="11"/>
          </p:nvPr>
        </p:nvSpPr>
        <p:spPr/>
        <p:txBody>
          <a:bodyPr/>
          <a:lstStyle/>
          <a:p>
            <a:r>
              <a:rPr lang="en-US" dirty="0"/>
              <a:t>ME 357: Lecture 19</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dirty="0"/>
          </a:p>
        </p:txBody>
      </p:sp>
    </p:spTree>
    <p:extLst>
      <p:ext uri="{BB962C8B-B14F-4D97-AF65-F5344CB8AC3E}">
        <p14:creationId xmlns:p14="http://schemas.microsoft.com/office/powerpoint/2010/main" val="22461453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Clockwork Universe?</a:t>
            </a:r>
          </a:p>
        </p:txBody>
      </p:sp>
      <p:sp>
        <p:nvSpPr>
          <p:cNvPr id="4" name="Date Placeholder 3"/>
          <p:cNvSpPr>
            <a:spLocks noGrp="1"/>
          </p:cNvSpPr>
          <p:nvPr>
            <p:ph type="dt" sz="half" idx="10"/>
          </p:nvPr>
        </p:nvSpPr>
        <p:spPr/>
        <p:txBody>
          <a:bodyPr/>
          <a:lstStyle/>
          <a:p>
            <a:r>
              <a:rPr lang="en-US" dirty="0"/>
              <a:t>JM Mahoney</a:t>
            </a:r>
          </a:p>
        </p:txBody>
      </p:sp>
      <p:sp>
        <p:nvSpPr>
          <p:cNvPr id="5" name="Footer Placeholder 4"/>
          <p:cNvSpPr>
            <a:spLocks noGrp="1"/>
          </p:cNvSpPr>
          <p:nvPr>
            <p:ph type="ftr" sz="quarter" idx="11"/>
          </p:nvPr>
        </p:nvSpPr>
        <p:spPr/>
        <p:txBody>
          <a:bodyPr/>
          <a:lstStyle/>
          <a:p>
            <a:r>
              <a:rPr lang="en-US" dirty="0"/>
              <a:t>ME 357: Lecture 19</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dirty="0"/>
          </a:p>
        </p:txBody>
      </p:sp>
      <p:pic>
        <p:nvPicPr>
          <p:cNvPr id="1026" name="Picture 2" descr="Image result for isaac newton"/>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1905000"/>
            <a:ext cx="2509044" cy="250904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albert einstein"/>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267835" y="3442230"/>
            <a:ext cx="3702050" cy="277653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edward lorenz"/>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3840" y="1905001"/>
            <a:ext cx="2118360" cy="32269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03060" y="2254614"/>
            <a:ext cx="3031601" cy="955063"/>
          </a:xfrm>
          <a:prstGeom prst="rect">
            <a:avLst/>
          </a:prstGeom>
        </p:spPr>
      </p:pic>
    </p:spTree>
    <p:extLst>
      <p:ext uri="{BB962C8B-B14F-4D97-AF65-F5344CB8AC3E}">
        <p14:creationId xmlns:p14="http://schemas.microsoft.com/office/powerpoint/2010/main" val="18010488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arn(inVertic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1000" fill="hold"/>
                                        <p:tgtEl>
                                          <p:spTgt spid="20"/>
                                        </p:tgtEl>
                                        <p:attrNameLst>
                                          <p:attrName>ppt_w</p:attrName>
                                        </p:attrNameLst>
                                      </p:cBhvr>
                                      <p:tavLst>
                                        <p:tav tm="0">
                                          <p:val>
                                            <p:fltVal val="0"/>
                                          </p:val>
                                        </p:tav>
                                        <p:tav tm="100000">
                                          <p:val>
                                            <p:strVal val="#ppt_w"/>
                                          </p:val>
                                        </p:tav>
                                      </p:tavLst>
                                    </p:anim>
                                    <p:anim calcmode="lin" valueType="num">
                                      <p:cBhvr>
                                        <p:cTn id="31" dur="1000" fill="hold"/>
                                        <p:tgtEl>
                                          <p:spTgt spid="20"/>
                                        </p:tgtEl>
                                        <p:attrNameLst>
                                          <p:attrName>ppt_h</p:attrName>
                                        </p:attrNameLst>
                                      </p:cBhvr>
                                      <p:tavLst>
                                        <p:tav tm="0">
                                          <p:val>
                                            <p:fltVal val="0"/>
                                          </p:val>
                                        </p:tav>
                                        <p:tav tm="100000">
                                          <p:val>
                                            <p:strVal val="#ppt_h"/>
                                          </p:val>
                                        </p:tav>
                                      </p:tavLst>
                                    </p:anim>
                                    <p:anim calcmode="lin" valueType="num">
                                      <p:cBhvr>
                                        <p:cTn id="32" dur="1000" fill="hold"/>
                                        <p:tgtEl>
                                          <p:spTgt spid="20"/>
                                        </p:tgtEl>
                                        <p:attrNameLst>
                                          <p:attrName>style.rotation</p:attrName>
                                        </p:attrNameLst>
                                      </p:cBhvr>
                                      <p:tavLst>
                                        <p:tav tm="0">
                                          <p:val>
                                            <p:fltVal val="90"/>
                                          </p:val>
                                        </p:tav>
                                        <p:tav tm="100000">
                                          <p:val>
                                            <p:fltVal val="0"/>
                                          </p:val>
                                        </p:tav>
                                      </p:tavLst>
                                    </p:anim>
                                    <p:animEffect transition="in" filter="fade">
                                      <p:cBhvr>
                                        <p:cTn id="33" dur="10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randombar(horizontal)">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9764-8650-4D62-A591-219278663175}"/>
              </a:ext>
            </a:extLst>
          </p:cNvPr>
          <p:cNvSpPr>
            <a:spLocks noGrp="1"/>
          </p:cNvSpPr>
          <p:nvPr>
            <p:ph type="title"/>
          </p:nvPr>
        </p:nvSpPr>
        <p:spPr/>
        <p:txBody>
          <a:bodyPr/>
          <a:lstStyle/>
          <a:p>
            <a:r>
              <a:rPr lang="en-US" dirty="0"/>
              <a:t>Turning the Wheel of Time </a:t>
            </a:r>
          </a:p>
        </p:txBody>
      </p:sp>
      <p:sp>
        <p:nvSpPr>
          <p:cNvPr id="5" name="Date Placeholder 4">
            <a:extLst>
              <a:ext uri="{FF2B5EF4-FFF2-40B4-BE49-F238E27FC236}">
                <a16:creationId xmlns:a16="http://schemas.microsoft.com/office/drawing/2014/main" id="{EF11F2C3-8171-4557-AEE3-A07A796B09C4}"/>
              </a:ext>
            </a:extLst>
          </p:cNvPr>
          <p:cNvSpPr>
            <a:spLocks noGrp="1"/>
          </p:cNvSpPr>
          <p:nvPr>
            <p:ph type="dt" sz="half" idx="10"/>
          </p:nvPr>
        </p:nvSpPr>
        <p:spPr/>
        <p:txBody>
          <a:bodyPr/>
          <a:lstStyle/>
          <a:p>
            <a:r>
              <a:rPr lang="en-US" dirty="0"/>
              <a:t>JM Mahoney</a:t>
            </a:r>
          </a:p>
        </p:txBody>
      </p:sp>
      <p:sp>
        <p:nvSpPr>
          <p:cNvPr id="6" name="Footer Placeholder 5">
            <a:extLst>
              <a:ext uri="{FF2B5EF4-FFF2-40B4-BE49-F238E27FC236}">
                <a16:creationId xmlns:a16="http://schemas.microsoft.com/office/drawing/2014/main" id="{894F54B4-B89A-4248-AD8E-4E47336E2E76}"/>
              </a:ext>
            </a:extLst>
          </p:cNvPr>
          <p:cNvSpPr>
            <a:spLocks noGrp="1"/>
          </p:cNvSpPr>
          <p:nvPr>
            <p:ph type="ftr" sz="quarter" idx="11"/>
          </p:nvPr>
        </p:nvSpPr>
        <p:spPr/>
        <p:txBody>
          <a:bodyPr/>
          <a:lstStyle/>
          <a:p>
            <a:r>
              <a:rPr lang="en-US" dirty="0"/>
              <a:t>ME 357: Lecture 19</a:t>
            </a:r>
          </a:p>
        </p:txBody>
      </p:sp>
      <p:sp>
        <p:nvSpPr>
          <p:cNvPr id="7" name="Slide Number Placeholder 6">
            <a:extLst>
              <a:ext uri="{FF2B5EF4-FFF2-40B4-BE49-F238E27FC236}">
                <a16:creationId xmlns:a16="http://schemas.microsoft.com/office/drawing/2014/main" id="{F81C183B-B022-4647-BCCB-7088ACD01164}"/>
              </a:ext>
            </a:extLst>
          </p:cNvPr>
          <p:cNvSpPr>
            <a:spLocks noGrp="1"/>
          </p:cNvSpPr>
          <p:nvPr>
            <p:ph type="sldNum" sz="quarter" idx="12"/>
          </p:nvPr>
        </p:nvSpPr>
        <p:spPr/>
        <p:txBody>
          <a:bodyPr/>
          <a:lstStyle/>
          <a:p>
            <a:fld id="{B6F15528-21DE-4FAA-801E-634DDDAF4B2B}" type="slidenum">
              <a:rPr lang="en-US" smtClean="0"/>
              <a:pPr/>
              <a:t>27</a:t>
            </a:fld>
            <a:endParaRPr lang="en-US" dirty="0"/>
          </a:p>
        </p:txBody>
      </p:sp>
      <p:pic>
        <p:nvPicPr>
          <p:cNvPr id="16" name="Picture 2" descr="Image result for planetary motion">
            <a:extLst>
              <a:ext uri="{FF2B5EF4-FFF2-40B4-BE49-F238E27FC236}">
                <a16:creationId xmlns:a16="http://schemas.microsoft.com/office/drawing/2014/main" id="{BC2FC946-AB71-4717-8020-86544BDCAFC9}"/>
              </a:ext>
            </a:extLst>
          </p:cNvPr>
          <p:cNvPicPr>
            <a:picLocks noGrp="1" noChangeAspect="1" noChangeArrowheads="1"/>
          </p:cNvPicPr>
          <p:nvPr>
            <p:ph sz="half" idx="2"/>
          </p:nvPr>
        </p:nvPicPr>
        <p:blipFill rotWithShape="1">
          <a:blip r:embed="rId3" cstate="print">
            <a:extLst>
              <a:ext uri="{28A0092B-C50C-407E-A947-70E740481C1C}">
                <a14:useLocalDpi xmlns:a14="http://schemas.microsoft.com/office/drawing/2010/main" val="0"/>
              </a:ext>
            </a:extLst>
          </a:blip>
          <a:srcRect/>
          <a:stretch/>
        </p:blipFill>
        <p:spPr bwMode="auto">
          <a:xfrm>
            <a:off x="6218238" y="2150195"/>
            <a:ext cx="4937125" cy="34148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strology">
            <a:extLst>
              <a:ext uri="{FF2B5EF4-FFF2-40B4-BE49-F238E27FC236}">
                <a16:creationId xmlns:a16="http://schemas.microsoft.com/office/drawing/2014/main" id="{2133F758-0850-47AC-A75F-0D6956AD6B8D}"/>
              </a:ext>
            </a:extLst>
          </p:cNvPr>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1554956" y="1846263"/>
            <a:ext cx="4022725"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60783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9764-8650-4D62-A591-219278663175}"/>
              </a:ext>
            </a:extLst>
          </p:cNvPr>
          <p:cNvSpPr>
            <a:spLocks noGrp="1"/>
          </p:cNvSpPr>
          <p:nvPr>
            <p:ph type="title"/>
          </p:nvPr>
        </p:nvSpPr>
        <p:spPr/>
        <p:txBody>
          <a:bodyPr/>
          <a:lstStyle/>
          <a:p>
            <a:r>
              <a:rPr lang="en-US" dirty="0"/>
              <a:t>Turning the Wheel of Time </a:t>
            </a:r>
          </a:p>
        </p:txBody>
      </p:sp>
      <p:sp>
        <p:nvSpPr>
          <p:cNvPr id="5" name="Date Placeholder 4">
            <a:extLst>
              <a:ext uri="{FF2B5EF4-FFF2-40B4-BE49-F238E27FC236}">
                <a16:creationId xmlns:a16="http://schemas.microsoft.com/office/drawing/2014/main" id="{EF11F2C3-8171-4557-AEE3-A07A796B09C4}"/>
              </a:ext>
            </a:extLst>
          </p:cNvPr>
          <p:cNvSpPr>
            <a:spLocks noGrp="1"/>
          </p:cNvSpPr>
          <p:nvPr>
            <p:ph type="dt" sz="half" idx="10"/>
          </p:nvPr>
        </p:nvSpPr>
        <p:spPr/>
        <p:txBody>
          <a:bodyPr/>
          <a:lstStyle/>
          <a:p>
            <a:r>
              <a:rPr lang="en-US" dirty="0"/>
              <a:t>JM Mahoney</a:t>
            </a:r>
          </a:p>
        </p:txBody>
      </p:sp>
      <p:sp>
        <p:nvSpPr>
          <p:cNvPr id="6" name="Footer Placeholder 5">
            <a:extLst>
              <a:ext uri="{FF2B5EF4-FFF2-40B4-BE49-F238E27FC236}">
                <a16:creationId xmlns:a16="http://schemas.microsoft.com/office/drawing/2014/main" id="{894F54B4-B89A-4248-AD8E-4E47336E2E76}"/>
              </a:ext>
            </a:extLst>
          </p:cNvPr>
          <p:cNvSpPr>
            <a:spLocks noGrp="1"/>
          </p:cNvSpPr>
          <p:nvPr>
            <p:ph type="ftr" sz="quarter" idx="11"/>
          </p:nvPr>
        </p:nvSpPr>
        <p:spPr/>
        <p:txBody>
          <a:bodyPr/>
          <a:lstStyle/>
          <a:p>
            <a:r>
              <a:rPr lang="en-US" dirty="0"/>
              <a:t>ME 357: Lecture 19</a:t>
            </a:r>
          </a:p>
        </p:txBody>
      </p:sp>
      <p:sp>
        <p:nvSpPr>
          <p:cNvPr id="7" name="Slide Number Placeholder 6">
            <a:extLst>
              <a:ext uri="{FF2B5EF4-FFF2-40B4-BE49-F238E27FC236}">
                <a16:creationId xmlns:a16="http://schemas.microsoft.com/office/drawing/2014/main" id="{F81C183B-B022-4647-BCCB-7088ACD01164}"/>
              </a:ext>
            </a:extLst>
          </p:cNvPr>
          <p:cNvSpPr>
            <a:spLocks noGrp="1"/>
          </p:cNvSpPr>
          <p:nvPr>
            <p:ph type="sldNum" sz="quarter" idx="12"/>
          </p:nvPr>
        </p:nvSpPr>
        <p:spPr/>
        <p:txBody>
          <a:bodyPr/>
          <a:lstStyle/>
          <a:p>
            <a:fld id="{B6F15528-21DE-4FAA-801E-634DDDAF4B2B}" type="slidenum">
              <a:rPr lang="en-US" smtClean="0"/>
              <a:pPr/>
              <a:t>28</a:t>
            </a:fld>
            <a:endParaRPr lang="en-US" dirty="0"/>
          </a:p>
        </p:txBody>
      </p:sp>
      <p:pic>
        <p:nvPicPr>
          <p:cNvPr id="8" name="Picture 2" descr="Image result for isaac newton">
            <a:extLst>
              <a:ext uri="{FF2B5EF4-FFF2-40B4-BE49-F238E27FC236}">
                <a16:creationId xmlns:a16="http://schemas.microsoft.com/office/drawing/2014/main" id="{11009BA1-AF2D-43C3-ABD5-4EEF1A094676}"/>
              </a:ext>
            </a:extLst>
          </p:cNvPr>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bwMode="auto">
          <a:xfrm>
            <a:off x="1554956" y="1846263"/>
            <a:ext cx="4022725" cy="40227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BE9FF1BA-CA42-478A-83E7-C5081298AE1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319460" y="2514597"/>
            <a:ext cx="5491540" cy="291880"/>
          </a:xfrm>
          <a:prstGeom prst="rect">
            <a:avLst/>
          </a:prstGeom>
        </p:spPr>
      </p:pic>
      <p:pic>
        <p:nvPicPr>
          <p:cNvPr id="29" name="Picture 28">
            <a:extLst>
              <a:ext uri="{FF2B5EF4-FFF2-40B4-BE49-F238E27FC236}">
                <a16:creationId xmlns:a16="http://schemas.microsoft.com/office/drawing/2014/main" id="{464AF843-AA7A-4047-B5C6-A4BD31543BE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121865" y="4129769"/>
            <a:ext cx="3221169" cy="335575"/>
          </a:xfrm>
          <a:prstGeom prst="rect">
            <a:avLst/>
          </a:prstGeom>
        </p:spPr>
      </p:pic>
    </p:spTree>
    <p:extLst>
      <p:ext uri="{BB962C8B-B14F-4D97-AF65-F5344CB8AC3E}">
        <p14:creationId xmlns:p14="http://schemas.microsoft.com/office/powerpoint/2010/main" val="39914747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9764-8650-4D62-A591-219278663175}"/>
              </a:ext>
            </a:extLst>
          </p:cNvPr>
          <p:cNvSpPr>
            <a:spLocks noGrp="1"/>
          </p:cNvSpPr>
          <p:nvPr>
            <p:ph type="title"/>
          </p:nvPr>
        </p:nvSpPr>
        <p:spPr/>
        <p:txBody>
          <a:bodyPr/>
          <a:lstStyle/>
          <a:p>
            <a:r>
              <a:rPr lang="en-US" dirty="0"/>
              <a:t>Turning the Wheel of Time </a:t>
            </a:r>
          </a:p>
        </p:txBody>
      </p:sp>
      <p:sp>
        <p:nvSpPr>
          <p:cNvPr id="5" name="Date Placeholder 4">
            <a:extLst>
              <a:ext uri="{FF2B5EF4-FFF2-40B4-BE49-F238E27FC236}">
                <a16:creationId xmlns:a16="http://schemas.microsoft.com/office/drawing/2014/main" id="{EF11F2C3-8171-4557-AEE3-A07A796B09C4}"/>
              </a:ext>
            </a:extLst>
          </p:cNvPr>
          <p:cNvSpPr>
            <a:spLocks noGrp="1"/>
          </p:cNvSpPr>
          <p:nvPr>
            <p:ph type="dt" sz="half" idx="10"/>
          </p:nvPr>
        </p:nvSpPr>
        <p:spPr/>
        <p:txBody>
          <a:bodyPr/>
          <a:lstStyle/>
          <a:p>
            <a:r>
              <a:rPr lang="en-US" dirty="0"/>
              <a:t>JM Mahoney</a:t>
            </a:r>
          </a:p>
        </p:txBody>
      </p:sp>
      <p:sp>
        <p:nvSpPr>
          <p:cNvPr id="6" name="Footer Placeholder 5">
            <a:extLst>
              <a:ext uri="{FF2B5EF4-FFF2-40B4-BE49-F238E27FC236}">
                <a16:creationId xmlns:a16="http://schemas.microsoft.com/office/drawing/2014/main" id="{894F54B4-B89A-4248-AD8E-4E47336E2E76}"/>
              </a:ext>
            </a:extLst>
          </p:cNvPr>
          <p:cNvSpPr>
            <a:spLocks noGrp="1"/>
          </p:cNvSpPr>
          <p:nvPr>
            <p:ph type="ftr" sz="quarter" idx="11"/>
          </p:nvPr>
        </p:nvSpPr>
        <p:spPr/>
        <p:txBody>
          <a:bodyPr/>
          <a:lstStyle/>
          <a:p>
            <a:r>
              <a:rPr lang="en-US" dirty="0"/>
              <a:t>ME 357: Lecture 19</a:t>
            </a:r>
          </a:p>
        </p:txBody>
      </p:sp>
      <p:sp>
        <p:nvSpPr>
          <p:cNvPr id="7" name="Slide Number Placeholder 6">
            <a:extLst>
              <a:ext uri="{FF2B5EF4-FFF2-40B4-BE49-F238E27FC236}">
                <a16:creationId xmlns:a16="http://schemas.microsoft.com/office/drawing/2014/main" id="{F81C183B-B022-4647-BCCB-7088ACD01164}"/>
              </a:ext>
            </a:extLst>
          </p:cNvPr>
          <p:cNvSpPr>
            <a:spLocks noGrp="1"/>
          </p:cNvSpPr>
          <p:nvPr>
            <p:ph type="sldNum" sz="quarter" idx="12"/>
          </p:nvPr>
        </p:nvSpPr>
        <p:spPr/>
        <p:txBody>
          <a:bodyPr/>
          <a:lstStyle/>
          <a:p>
            <a:fld id="{B6F15528-21DE-4FAA-801E-634DDDAF4B2B}" type="slidenum">
              <a:rPr lang="en-US" smtClean="0"/>
              <a:pPr/>
              <a:t>29</a:t>
            </a:fld>
            <a:endParaRPr lang="en-US" dirty="0"/>
          </a:p>
        </p:txBody>
      </p:sp>
      <p:pic>
        <p:nvPicPr>
          <p:cNvPr id="10" name="Picture 2" descr="Image result for voltaire clockwork">
            <a:extLst>
              <a:ext uri="{FF2B5EF4-FFF2-40B4-BE49-F238E27FC236}">
                <a16:creationId xmlns:a16="http://schemas.microsoft.com/office/drawing/2014/main" id="{52B50890-5733-44E0-9E36-550DC4176318}"/>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1096963" y="2695576"/>
            <a:ext cx="4938712" cy="23240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EE42F04-92C2-43D3-BF23-6EE0DF66872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319460" y="2514597"/>
            <a:ext cx="5491540" cy="291880"/>
          </a:xfrm>
          <a:prstGeom prst="rect">
            <a:avLst/>
          </a:prstGeom>
        </p:spPr>
      </p:pic>
      <p:pic>
        <p:nvPicPr>
          <p:cNvPr id="11" name="Picture 10">
            <a:extLst>
              <a:ext uri="{FF2B5EF4-FFF2-40B4-BE49-F238E27FC236}">
                <a16:creationId xmlns:a16="http://schemas.microsoft.com/office/drawing/2014/main" id="{C6BE1290-3AA3-4EE9-9911-7723AB161C1B}"/>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121865" y="4129769"/>
            <a:ext cx="3221169" cy="335575"/>
          </a:xfrm>
          <a:prstGeom prst="rect">
            <a:avLst/>
          </a:prstGeom>
        </p:spPr>
      </p:pic>
    </p:spTree>
    <p:extLst>
      <p:ext uri="{BB962C8B-B14F-4D97-AF65-F5344CB8AC3E}">
        <p14:creationId xmlns:p14="http://schemas.microsoft.com/office/powerpoint/2010/main" val="419799244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Nonlinear Systems </a:t>
            </a:r>
          </a:p>
        </p:txBody>
      </p:sp>
      <p:sp>
        <p:nvSpPr>
          <p:cNvPr id="3" name="Content Placeholder 2"/>
          <p:cNvSpPr>
            <a:spLocks noGrp="1"/>
          </p:cNvSpPr>
          <p:nvPr>
            <p:ph idx="1"/>
          </p:nvPr>
        </p:nvSpPr>
        <p:spPr>
          <a:xfrm>
            <a:off x="1097279" y="1845734"/>
            <a:ext cx="10058401" cy="2286279"/>
          </a:xfrm>
        </p:spPr>
        <p:txBody>
          <a:bodyPr>
            <a:normAutofit fontScale="85000" lnSpcReduction="20000"/>
          </a:bodyPr>
          <a:lstStyle/>
          <a:p>
            <a:pPr algn="just"/>
            <a:r>
              <a:rPr lang="en-US" dirty="0"/>
              <a:t>Can represent in state space form but not with matrices</a:t>
            </a:r>
          </a:p>
          <a:p>
            <a:pPr lvl="1" algn="just"/>
            <a:r>
              <a:rPr lang="en-US" dirty="0"/>
              <a:t>Transfer functions (as we use them) not going to work </a:t>
            </a:r>
          </a:p>
          <a:p>
            <a:pPr algn="just"/>
            <a:r>
              <a:rPr lang="en-US" dirty="0"/>
              <a:t>Solving systems analytically typically difficult </a:t>
            </a:r>
          </a:p>
          <a:p>
            <a:pPr lvl="1" algn="just"/>
            <a:r>
              <a:rPr lang="en-US" dirty="0"/>
              <a:t>Numerical solution </a:t>
            </a:r>
            <a:r>
              <a:rPr lang="en-US" i="1" dirty="0"/>
              <a:t>may</a:t>
            </a:r>
            <a:r>
              <a:rPr lang="en-US" dirty="0"/>
              <a:t> work </a:t>
            </a:r>
          </a:p>
          <a:p>
            <a:pPr lvl="1" algn="just"/>
            <a:r>
              <a:rPr lang="en-US" dirty="0"/>
              <a:t>Can </a:t>
            </a:r>
            <a:r>
              <a:rPr lang="en-US" dirty="0">
                <a:solidFill>
                  <a:schemeClr val="accent3"/>
                </a:solidFill>
              </a:rPr>
              <a:t>linearize</a:t>
            </a:r>
            <a:r>
              <a:rPr lang="en-US" dirty="0"/>
              <a:t> system around equilibrium points </a:t>
            </a:r>
          </a:p>
          <a:p>
            <a:pPr lvl="1" algn="just"/>
            <a:r>
              <a:rPr lang="en-US" dirty="0"/>
              <a:t>Can use averaging methods </a:t>
            </a:r>
          </a:p>
          <a:p>
            <a:pPr algn="just"/>
            <a:r>
              <a:rPr lang="en-US" dirty="0"/>
              <a:t>Systems may be </a:t>
            </a:r>
            <a:r>
              <a:rPr lang="en-US" dirty="0">
                <a:solidFill>
                  <a:srgbClr val="00B050"/>
                </a:solidFill>
              </a:rPr>
              <a:t>chaotic </a:t>
            </a:r>
          </a:p>
          <a:p>
            <a:pPr lvl="1" algn="just"/>
            <a:r>
              <a:rPr lang="en-US" u="sng" dirty="0"/>
              <a:t>Small</a:t>
            </a:r>
            <a:r>
              <a:rPr lang="en-US" dirty="0"/>
              <a:t> changes in initial conditions or parameters lead to </a:t>
            </a:r>
            <a:r>
              <a:rPr lang="en-US" u="sng" dirty="0"/>
              <a:t>large</a:t>
            </a:r>
            <a:r>
              <a:rPr lang="en-US" dirty="0"/>
              <a:t> changes in response (</a:t>
            </a:r>
            <a:r>
              <a:rPr lang="en-US" i="1" dirty="0"/>
              <a:t>sensitivity to initial conditions</a:t>
            </a:r>
            <a:r>
              <a:rPr lang="en-US" dirty="0"/>
              <a:t>)  </a:t>
            </a:r>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dirty="0"/>
          </a:p>
        </p:txBody>
      </p:sp>
      <p:sp>
        <p:nvSpPr>
          <p:cNvPr id="6" name="Date Placeholder 5"/>
          <p:cNvSpPr>
            <a:spLocks noGrp="1"/>
          </p:cNvSpPr>
          <p:nvPr>
            <p:ph type="dt" sz="half" idx="10"/>
          </p:nvPr>
        </p:nvSpPr>
        <p:spPr/>
        <p:txBody>
          <a:bodyPr/>
          <a:lstStyle/>
          <a:p>
            <a:r>
              <a:rPr lang="en-US" dirty="0"/>
              <a:t>JM Mahoney</a:t>
            </a:r>
          </a:p>
        </p:txBody>
      </p:sp>
      <p:pic>
        <p:nvPicPr>
          <p:cNvPr id="1026" name="Picture 2" descr="Image result for xkcd linear">
            <a:extLst>
              <a:ext uri="{FF2B5EF4-FFF2-40B4-BE49-F238E27FC236}">
                <a16:creationId xmlns:a16="http://schemas.microsoft.com/office/drawing/2014/main" id="{4F5259CC-C2BB-4648-BDC4-FBF640EA6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561" y="4132013"/>
            <a:ext cx="4602878" cy="219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1574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9764-8650-4D62-A591-219278663175}"/>
              </a:ext>
            </a:extLst>
          </p:cNvPr>
          <p:cNvSpPr>
            <a:spLocks noGrp="1"/>
          </p:cNvSpPr>
          <p:nvPr>
            <p:ph type="title"/>
          </p:nvPr>
        </p:nvSpPr>
        <p:spPr/>
        <p:txBody>
          <a:bodyPr/>
          <a:lstStyle/>
          <a:p>
            <a:r>
              <a:rPr lang="en-US" dirty="0"/>
              <a:t>Randomness</a:t>
            </a:r>
          </a:p>
        </p:txBody>
      </p:sp>
      <p:sp>
        <p:nvSpPr>
          <p:cNvPr id="5" name="Date Placeholder 4">
            <a:extLst>
              <a:ext uri="{FF2B5EF4-FFF2-40B4-BE49-F238E27FC236}">
                <a16:creationId xmlns:a16="http://schemas.microsoft.com/office/drawing/2014/main" id="{EF11F2C3-8171-4557-AEE3-A07A796B09C4}"/>
              </a:ext>
            </a:extLst>
          </p:cNvPr>
          <p:cNvSpPr>
            <a:spLocks noGrp="1"/>
          </p:cNvSpPr>
          <p:nvPr>
            <p:ph type="dt" sz="half" idx="10"/>
          </p:nvPr>
        </p:nvSpPr>
        <p:spPr/>
        <p:txBody>
          <a:bodyPr/>
          <a:lstStyle/>
          <a:p>
            <a:r>
              <a:rPr lang="en-US" dirty="0"/>
              <a:t>JM Mahoney</a:t>
            </a:r>
          </a:p>
        </p:txBody>
      </p:sp>
      <p:sp>
        <p:nvSpPr>
          <p:cNvPr id="6" name="Footer Placeholder 5">
            <a:extLst>
              <a:ext uri="{FF2B5EF4-FFF2-40B4-BE49-F238E27FC236}">
                <a16:creationId xmlns:a16="http://schemas.microsoft.com/office/drawing/2014/main" id="{894F54B4-B89A-4248-AD8E-4E47336E2E76}"/>
              </a:ext>
            </a:extLst>
          </p:cNvPr>
          <p:cNvSpPr>
            <a:spLocks noGrp="1"/>
          </p:cNvSpPr>
          <p:nvPr>
            <p:ph type="ftr" sz="quarter" idx="11"/>
          </p:nvPr>
        </p:nvSpPr>
        <p:spPr/>
        <p:txBody>
          <a:bodyPr/>
          <a:lstStyle/>
          <a:p>
            <a:r>
              <a:rPr lang="en-US" dirty="0"/>
              <a:t>ME 357: Lecture 19</a:t>
            </a:r>
          </a:p>
        </p:txBody>
      </p:sp>
      <p:sp>
        <p:nvSpPr>
          <p:cNvPr id="7" name="Slide Number Placeholder 6">
            <a:extLst>
              <a:ext uri="{FF2B5EF4-FFF2-40B4-BE49-F238E27FC236}">
                <a16:creationId xmlns:a16="http://schemas.microsoft.com/office/drawing/2014/main" id="{F81C183B-B022-4647-BCCB-7088ACD01164}"/>
              </a:ext>
            </a:extLst>
          </p:cNvPr>
          <p:cNvSpPr>
            <a:spLocks noGrp="1"/>
          </p:cNvSpPr>
          <p:nvPr>
            <p:ph type="sldNum" sz="quarter" idx="12"/>
          </p:nvPr>
        </p:nvSpPr>
        <p:spPr/>
        <p:txBody>
          <a:bodyPr/>
          <a:lstStyle/>
          <a:p>
            <a:fld id="{B6F15528-21DE-4FAA-801E-634DDDAF4B2B}" type="slidenum">
              <a:rPr lang="en-US" smtClean="0"/>
              <a:pPr/>
              <a:t>30</a:t>
            </a:fld>
            <a:endParaRPr lang="en-US" dirty="0"/>
          </a:p>
        </p:txBody>
      </p:sp>
      <p:pic>
        <p:nvPicPr>
          <p:cNvPr id="1030" name="Picture 6" descr="Image result for price is right wheel">
            <a:extLst>
              <a:ext uri="{FF2B5EF4-FFF2-40B4-BE49-F238E27FC236}">
                <a16:creationId xmlns:a16="http://schemas.microsoft.com/office/drawing/2014/main" id="{E53BBECD-5929-4E97-A56A-0CABB0CD2284}"/>
              </a:ext>
            </a:extLst>
          </p:cNvPr>
          <p:cNvPicPr>
            <a:picLocks noGrp="1" noChangeAspect="1" noChangeArrowheads="1" noCro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18238" y="2469059"/>
            <a:ext cx="4937125" cy="27771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linko">
            <a:extLst>
              <a:ext uri="{FF2B5EF4-FFF2-40B4-BE49-F238E27FC236}">
                <a16:creationId xmlns:a16="http://schemas.microsoft.com/office/drawing/2014/main" id="{D100228D-75AC-4586-816B-B10E8ED23A8F}"/>
              </a:ext>
            </a:extLst>
          </p:cNvPr>
          <p:cNvPicPr>
            <a:picLocks noGrp="1" noChangeAspect="1" noChangeArrowheads="1" noCrop="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1280319" y="2143125"/>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8EF669E-9DAE-4054-846D-2DC1343855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3457" y="80963"/>
            <a:ext cx="3894005" cy="2062162"/>
          </a:xfrm>
          <a:prstGeom prst="rect">
            <a:avLst/>
          </a:prstGeom>
        </p:spPr>
      </p:pic>
    </p:spTree>
    <p:extLst>
      <p:ext uri="{BB962C8B-B14F-4D97-AF65-F5344CB8AC3E}">
        <p14:creationId xmlns:p14="http://schemas.microsoft.com/office/powerpoint/2010/main" val="83506206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9764-8650-4D62-A591-219278663175}"/>
              </a:ext>
            </a:extLst>
          </p:cNvPr>
          <p:cNvSpPr>
            <a:spLocks noGrp="1"/>
          </p:cNvSpPr>
          <p:nvPr>
            <p:ph type="title"/>
          </p:nvPr>
        </p:nvSpPr>
        <p:spPr/>
        <p:txBody>
          <a:bodyPr/>
          <a:lstStyle/>
          <a:p>
            <a:r>
              <a:rPr lang="en-US" dirty="0"/>
              <a:t>Quantum &amp; </a:t>
            </a:r>
            <a:r>
              <a:rPr lang="en-US" i="1" dirty="0"/>
              <a:t>Randomness</a:t>
            </a:r>
            <a:endParaRPr lang="en-US" dirty="0"/>
          </a:p>
        </p:txBody>
      </p:sp>
      <p:sp>
        <p:nvSpPr>
          <p:cNvPr id="5" name="Date Placeholder 4">
            <a:extLst>
              <a:ext uri="{FF2B5EF4-FFF2-40B4-BE49-F238E27FC236}">
                <a16:creationId xmlns:a16="http://schemas.microsoft.com/office/drawing/2014/main" id="{EF11F2C3-8171-4557-AEE3-A07A796B09C4}"/>
              </a:ext>
            </a:extLst>
          </p:cNvPr>
          <p:cNvSpPr>
            <a:spLocks noGrp="1"/>
          </p:cNvSpPr>
          <p:nvPr>
            <p:ph type="dt" sz="half" idx="10"/>
          </p:nvPr>
        </p:nvSpPr>
        <p:spPr/>
        <p:txBody>
          <a:bodyPr/>
          <a:lstStyle/>
          <a:p>
            <a:r>
              <a:rPr lang="en-US" dirty="0"/>
              <a:t>JM Mahoney</a:t>
            </a:r>
          </a:p>
        </p:txBody>
      </p:sp>
      <p:sp>
        <p:nvSpPr>
          <p:cNvPr id="6" name="Footer Placeholder 5">
            <a:extLst>
              <a:ext uri="{FF2B5EF4-FFF2-40B4-BE49-F238E27FC236}">
                <a16:creationId xmlns:a16="http://schemas.microsoft.com/office/drawing/2014/main" id="{894F54B4-B89A-4248-AD8E-4E47336E2E76}"/>
              </a:ext>
            </a:extLst>
          </p:cNvPr>
          <p:cNvSpPr>
            <a:spLocks noGrp="1"/>
          </p:cNvSpPr>
          <p:nvPr>
            <p:ph type="ftr" sz="quarter" idx="11"/>
          </p:nvPr>
        </p:nvSpPr>
        <p:spPr/>
        <p:txBody>
          <a:bodyPr/>
          <a:lstStyle/>
          <a:p>
            <a:r>
              <a:rPr lang="en-US" dirty="0"/>
              <a:t>ME 357: Lecture 19</a:t>
            </a:r>
          </a:p>
        </p:txBody>
      </p:sp>
      <p:sp>
        <p:nvSpPr>
          <p:cNvPr id="7" name="Slide Number Placeholder 6">
            <a:extLst>
              <a:ext uri="{FF2B5EF4-FFF2-40B4-BE49-F238E27FC236}">
                <a16:creationId xmlns:a16="http://schemas.microsoft.com/office/drawing/2014/main" id="{F81C183B-B022-4647-BCCB-7088ACD01164}"/>
              </a:ext>
            </a:extLst>
          </p:cNvPr>
          <p:cNvSpPr>
            <a:spLocks noGrp="1"/>
          </p:cNvSpPr>
          <p:nvPr>
            <p:ph type="sldNum" sz="quarter" idx="12"/>
          </p:nvPr>
        </p:nvSpPr>
        <p:spPr/>
        <p:txBody>
          <a:bodyPr/>
          <a:lstStyle/>
          <a:p>
            <a:fld id="{B6F15528-21DE-4FAA-801E-634DDDAF4B2B}" type="slidenum">
              <a:rPr lang="en-US" smtClean="0"/>
              <a:pPr/>
              <a:t>31</a:t>
            </a:fld>
            <a:endParaRPr lang="en-US" dirty="0"/>
          </a:p>
        </p:txBody>
      </p:sp>
      <p:pic>
        <p:nvPicPr>
          <p:cNvPr id="11" name="Content Placeholder 10">
            <a:extLst>
              <a:ext uri="{FF2B5EF4-FFF2-40B4-BE49-F238E27FC236}">
                <a16:creationId xmlns:a16="http://schemas.microsoft.com/office/drawing/2014/main" id="{1C151FC5-4CA9-4D42-A06C-8EEF9D5F494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96963" y="3079690"/>
            <a:ext cx="4938712" cy="1555871"/>
          </a:xfrm>
          <a:prstGeom prst="rect">
            <a:avLst/>
          </a:prstGeom>
        </p:spPr>
      </p:pic>
      <p:pic>
        <p:nvPicPr>
          <p:cNvPr id="4" name="Content Placeholder 3">
            <a:extLst>
              <a:ext uri="{FF2B5EF4-FFF2-40B4-BE49-F238E27FC236}">
                <a16:creationId xmlns:a16="http://schemas.microsoft.com/office/drawing/2014/main" id="{D79C3CB8-B366-469B-8C47-30F471A20CD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18238" y="2071727"/>
            <a:ext cx="4937125" cy="3571796"/>
          </a:xfrm>
          <a:prstGeom prst="rect">
            <a:avLst/>
          </a:prstGeom>
        </p:spPr>
      </p:pic>
    </p:spTree>
    <p:extLst>
      <p:ext uri="{BB962C8B-B14F-4D97-AF65-F5344CB8AC3E}">
        <p14:creationId xmlns:p14="http://schemas.microsoft.com/office/powerpoint/2010/main" val="20145533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9764-8650-4D62-A591-219278663175}"/>
              </a:ext>
            </a:extLst>
          </p:cNvPr>
          <p:cNvSpPr>
            <a:spLocks noGrp="1"/>
          </p:cNvSpPr>
          <p:nvPr>
            <p:ph type="title"/>
          </p:nvPr>
        </p:nvSpPr>
        <p:spPr/>
        <p:txBody>
          <a:bodyPr/>
          <a:lstStyle/>
          <a:p>
            <a:r>
              <a:rPr lang="en-US" dirty="0"/>
              <a:t>Quantum &amp; </a:t>
            </a:r>
            <a:r>
              <a:rPr lang="en-US" i="1" dirty="0"/>
              <a:t>Randomness</a:t>
            </a:r>
            <a:endParaRPr lang="en-US" dirty="0"/>
          </a:p>
        </p:txBody>
      </p:sp>
      <p:sp>
        <p:nvSpPr>
          <p:cNvPr id="5" name="Date Placeholder 4">
            <a:extLst>
              <a:ext uri="{FF2B5EF4-FFF2-40B4-BE49-F238E27FC236}">
                <a16:creationId xmlns:a16="http://schemas.microsoft.com/office/drawing/2014/main" id="{EF11F2C3-8171-4557-AEE3-A07A796B09C4}"/>
              </a:ext>
            </a:extLst>
          </p:cNvPr>
          <p:cNvSpPr>
            <a:spLocks noGrp="1"/>
          </p:cNvSpPr>
          <p:nvPr>
            <p:ph type="dt" sz="half" idx="10"/>
          </p:nvPr>
        </p:nvSpPr>
        <p:spPr/>
        <p:txBody>
          <a:bodyPr/>
          <a:lstStyle/>
          <a:p>
            <a:r>
              <a:rPr lang="en-US" dirty="0"/>
              <a:t>JM Mahoney</a:t>
            </a:r>
          </a:p>
        </p:txBody>
      </p:sp>
      <p:sp>
        <p:nvSpPr>
          <p:cNvPr id="6" name="Footer Placeholder 5">
            <a:extLst>
              <a:ext uri="{FF2B5EF4-FFF2-40B4-BE49-F238E27FC236}">
                <a16:creationId xmlns:a16="http://schemas.microsoft.com/office/drawing/2014/main" id="{894F54B4-B89A-4248-AD8E-4E47336E2E76}"/>
              </a:ext>
            </a:extLst>
          </p:cNvPr>
          <p:cNvSpPr>
            <a:spLocks noGrp="1"/>
          </p:cNvSpPr>
          <p:nvPr>
            <p:ph type="ftr" sz="quarter" idx="11"/>
          </p:nvPr>
        </p:nvSpPr>
        <p:spPr/>
        <p:txBody>
          <a:bodyPr/>
          <a:lstStyle/>
          <a:p>
            <a:r>
              <a:rPr lang="en-US" dirty="0"/>
              <a:t>ME 357: Lecture 19</a:t>
            </a:r>
          </a:p>
        </p:txBody>
      </p:sp>
      <p:sp>
        <p:nvSpPr>
          <p:cNvPr id="7" name="Slide Number Placeholder 6">
            <a:extLst>
              <a:ext uri="{FF2B5EF4-FFF2-40B4-BE49-F238E27FC236}">
                <a16:creationId xmlns:a16="http://schemas.microsoft.com/office/drawing/2014/main" id="{F81C183B-B022-4647-BCCB-7088ACD01164}"/>
              </a:ext>
            </a:extLst>
          </p:cNvPr>
          <p:cNvSpPr>
            <a:spLocks noGrp="1"/>
          </p:cNvSpPr>
          <p:nvPr>
            <p:ph type="sldNum" sz="quarter" idx="12"/>
          </p:nvPr>
        </p:nvSpPr>
        <p:spPr/>
        <p:txBody>
          <a:bodyPr/>
          <a:lstStyle/>
          <a:p>
            <a:fld id="{B6F15528-21DE-4FAA-801E-634DDDAF4B2B}" type="slidenum">
              <a:rPr lang="en-US" smtClean="0"/>
              <a:pPr/>
              <a:t>32</a:t>
            </a:fld>
            <a:endParaRPr lang="en-US" dirty="0"/>
          </a:p>
        </p:txBody>
      </p:sp>
      <p:pic>
        <p:nvPicPr>
          <p:cNvPr id="1026" name="Picture 2" descr="Image result for xkcd quantum">
            <a:extLst>
              <a:ext uri="{FF2B5EF4-FFF2-40B4-BE49-F238E27FC236}">
                <a16:creationId xmlns:a16="http://schemas.microsoft.com/office/drawing/2014/main" id="{7F00A4AD-046C-4F14-A976-018EE911C29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951693" y="1846263"/>
            <a:ext cx="3229251" cy="4022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9 Albert Einstein Quotes That Will Blow Your Mind Wide Open ...">
            <a:extLst>
              <a:ext uri="{FF2B5EF4-FFF2-40B4-BE49-F238E27FC236}">
                <a16:creationId xmlns:a16="http://schemas.microsoft.com/office/drawing/2014/main" id="{68D4F7C3-5A0A-49B6-8A83-663C548FFCCF}"/>
              </a:ext>
            </a:extLst>
          </p:cNvPr>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6218238" y="2006204"/>
            <a:ext cx="4937125" cy="3702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03216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9764-8650-4D62-A591-219278663175}"/>
              </a:ext>
            </a:extLst>
          </p:cNvPr>
          <p:cNvSpPr>
            <a:spLocks noGrp="1"/>
          </p:cNvSpPr>
          <p:nvPr>
            <p:ph type="title"/>
          </p:nvPr>
        </p:nvSpPr>
        <p:spPr/>
        <p:txBody>
          <a:bodyPr/>
          <a:lstStyle/>
          <a:p>
            <a:r>
              <a:rPr lang="en-US" dirty="0"/>
              <a:t>Chaos &amp; </a:t>
            </a:r>
            <a:r>
              <a:rPr lang="en-US" i="1" dirty="0"/>
              <a:t>Complexity</a:t>
            </a:r>
            <a:r>
              <a:rPr lang="en-US" dirty="0"/>
              <a:t> </a:t>
            </a:r>
          </a:p>
        </p:txBody>
      </p:sp>
      <p:sp>
        <p:nvSpPr>
          <p:cNvPr id="5" name="Date Placeholder 4">
            <a:extLst>
              <a:ext uri="{FF2B5EF4-FFF2-40B4-BE49-F238E27FC236}">
                <a16:creationId xmlns:a16="http://schemas.microsoft.com/office/drawing/2014/main" id="{EF11F2C3-8171-4557-AEE3-A07A796B09C4}"/>
              </a:ext>
            </a:extLst>
          </p:cNvPr>
          <p:cNvSpPr>
            <a:spLocks noGrp="1"/>
          </p:cNvSpPr>
          <p:nvPr>
            <p:ph type="dt" sz="half" idx="10"/>
          </p:nvPr>
        </p:nvSpPr>
        <p:spPr/>
        <p:txBody>
          <a:bodyPr/>
          <a:lstStyle/>
          <a:p>
            <a:r>
              <a:rPr lang="en-US" dirty="0"/>
              <a:t>JM Mahoney</a:t>
            </a:r>
          </a:p>
        </p:txBody>
      </p:sp>
      <p:sp>
        <p:nvSpPr>
          <p:cNvPr id="6" name="Footer Placeholder 5">
            <a:extLst>
              <a:ext uri="{FF2B5EF4-FFF2-40B4-BE49-F238E27FC236}">
                <a16:creationId xmlns:a16="http://schemas.microsoft.com/office/drawing/2014/main" id="{894F54B4-B89A-4248-AD8E-4E47336E2E76}"/>
              </a:ext>
            </a:extLst>
          </p:cNvPr>
          <p:cNvSpPr>
            <a:spLocks noGrp="1"/>
          </p:cNvSpPr>
          <p:nvPr>
            <p:ph type="ftr" sz="quarter" idx="11"/>
          </p:nvPr>
        </p:nvSpPr>
        <p:spPr/>
        <p:txBody>
          <a:bodyPr/>
          <a:lstStyle/>
          <a:p>
            <a:r>
              <a:rPr lang="en-US" dirty="0"/>
              <a:t>ME 357: Lecture 19</a:t>
            </a:r>
          </a:p>
        </p:txBody>
      </p:sp>
      <p:sp>
        <p:nvSpPr>
          <p:cNvPr id="7" name="Slide Number Placeholder 6">
            <a:extLst>
              <a:ext uri="{FF2B5EF4-FFF2-40B4-BE49-F238E27FC236}">
                <a16:creationId xmlns:a16="http://schemas.microsoft.com/office/drawing/2014/main" id="{F81C183B-B022-4647-BCCB-7088ACD01164}"/>
              </a:ext>
            </a:extLst>
          </p:cNvPr>
          <p:cNvSpPr>
            <a:spLocks noGrp="1"/>
          </p:cNvSpPr>
          <p:nvPr>
            <p:ph type="sldNum" sz="quarter" idx="12"/>
          </p:nvPr>
        </p:nvSpPr>
        <p:spPr/>
        <p:txBody>
          <a:bodyPr/>
          <a:lstStyle/>
          <a:p>
            <a:fld id="{B6F15528-21DE-4FAA-801E-634DDDAF4B2B}" type="slidenum">
              <a:rPr lang="en-US" smtClean="0"/>
              <a:pPr/>
              <a:t>33</a:t>
            </a:fld>
            <a:endParaRPr lang="en-US" dirty="0"/>
          </a:p>
        </p:txBody>
      </p:sp>
      <p:pic>
        <p:nvPicPr>
          <p:cNvPr id="3074" name="Picture 2" descr="Image result for butterfly effect quote">
            <a:extLst>
              <a:ext uri="{FF2B5EF4-FFF2-40B4-BE49-F238E27FC236}">
                <a16:creationId xmlns:a16="http://schemas.microsoft.com/office/drawing/2014/main" id="{32CAE3CC-9A18-4BF8-8993-1D2797B0654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675438" y="1846263"/>
            <a:ext cx="4022725" cy="40227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xkcd chaos">
            <a:extLst>
              <a:ext uri="{FF2B5EF4-FFF2-40B4-BE49-F238E27FC236}">
                <a16:creationId xmlns:a16="http://schemas.microsoft.com/office/drawing/2014/main" id="{14116F6D-90A1-4D44-8EE7-908D4B2F1509}"/>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1096963" y="2681344"/>
            <a:ext cx="4938712" cy="2352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050669"/>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9764-8650-4D62-A591-219278663175}"/>
              </a:ext>
            </a:extLst>
          </p:cNvPr>
          <p:cNvSpPr>
            <a:spLocks noGrp="1"/>
          </p:cNvSpPr>
          <p:nvPr>
            <p:ph type="title"/>
          </p:nvPr>
        </p:nvSpPr>
        <p:spPr/>
        <p:txBody>
          <a:bodyPr/>
          <a:lstStyle/>
          <a:p>
            <a:r>
              <a:rPr lang="en-US" dirty="0"/>
              <a:t>Chaos &amp; </a:t>
            </a:r>
            <a:r>
              <a:rPr lang="en-US" i="1" dirty="0"/>
              <a:t>Complexity</a:t>
            </a:r>
            <a:r>
              <a:rPr lang="en-US" dirty="0"/>
              <a:t> </a:t>
            </a:r>
          </a:p>
        </p:txBody>
      </p:sp>
      <p:sp>
        <p:nvSpPr>
          <p:cNvPr id="5" name="Date Placeholder 4">
            <a:extLst>
              <a:ext uri="{FF2B5EF4-FFF2-40B4-BE49-F238E27FC236}">
                <a16:creationId xmlns:a16="http://schemas.microsoft.com/office/drawing/2014/main" id="{EF11F2C3-8171-4557-AEE3-A07A796B09C4}"/>
              </a:ext>
            </a:extLst>
          </p:cNvPr>
          <p:cNvSpPr>
            <a:spLocks noGrp="1"/>
          </p:cNvSpPr>
          <p:nvPr>
            <p:ph type="dt" sz="half" idx="10"/>
          </p:nvPr>
        </p:nvSpPr>
        <p:spPr/>
        <p:txBody>
          <a:bodyPr/>
          <a:lstStyle/>
          <a:p>
            <a:r>
              <a:rPr lang="en-US" dirty="0"/>
              <a:t>JM Mahoney</a:t>
            </a:r>
          </a:p>
        </p:txBody>
      </p:sp>
      <p:sp>
        <p:nvSpPr>
          <p:cNvPr id="6" name="Footer Placeholder 5">
            <a:extLst>
              <a:ext uri="{FF2B5EF4-FFF2-40B4-BE49-F238E27FC236}">
                <a16:creationId xmlns:a16="http://schemas.microsoft.com/office/drawing/2014/main" id="{894F54B4-B89A-4248-AD8E-4E47336E2E76}"/>
              </a:ext>
            </a:extLst>
          </p:cNvPr>
          <p:cNvSpPr>
            <a:spLocks noGrp="1"/>
          </p:cNvSpPr>
          <p:nvPr>
            <p:ph type="ftr" sz="quarter" idx="11"/>
          </p:nvPr>
        </p:nvSpPr>
        <p:spPr/>
        <p:txBody>
          <a:bodyPr/>
          <a:lstStyle/>
          <a:p>
            <a:r>
              <a:rPr lang="en-US" dirty="0"/>
              <a:t>ME 357: Lecture 19</a:t>
            </a:r>
          </a:p>
        </p:txBody>
      </p:sp>
      <p:sp>
        <p:nvSpPr>
          <p:cNvPr id="7" name="Slide Number Placeholder 6">
            <a:extLst>
              <a:ext uri="{FF2B5EF4-FFF2-40B4-BE49-F238E27FC236}">
                <a16:creationId xmlns:a16="http://schemas.microsoft.com/office/drawing/2014/main" id="{F81C183B-B022-4647-BCCB-7088ACD01164}"/>
              </a:ext>
            </a:extLst>
          </p:cNvPr>
          <p:cNvSpPr>
            <a:spLocks noGrp="1"/>
          </p:cNvSpPr>
          <p:nvPr>
            <p:ph type="sldNum" sz="quarter" idx="12"/>
          </p:nvPr>
        </p:nvSpPr>
        <p:spPr/>
        <p:txBody>
          <a:bodyPr/>
          <a:lstStyle/>
          <a:p>
            <a:fld id="{B6F15528-21DE-4FAA-801E-634DDDAF4B2B}" type="slidenum">
              <a:rPr lang="en-US" smtClean="0"/>
              <a:pPr/>
              <a:t>34</a:t>
            </a:fld>
            <a:endParaRPr lang="en-US" dirty="0"/>
          </a:p>
        </p:txBody>
      </p:sp>
      <p:pic>
        <p:nvPicPr>
          <p:cNvPr id="2050" name="Picture 2" descr="Image result for global warming">
            <a:extLst>
              <a:ext uri="{FF2B5EF4-FFF2-40B4-BE49-F238E27FC236}">
                <a16:creationId xmlns:a16="http://schemas.microsoft.com/office/drawing/2014/main" id="{1CAE92AF-BF16-43C6-BBC9-29C6A5629F3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81680" y="1905000"/>
            <a:ext cx="4404219" cy="4114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tock crash 2008">
            <a:extLst>
              <a:ext uri="{FF2B5EF4-FFF2-40B4-BE49-F238E27FC236}">
                <a16:creationId xmlns:a16="http://schemas.microsoft.com/office/drawing/2014/main" id="{6192C1EE-25F6-4865-A310-88604DBBDF24}"/>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1373834" y="1905000"/>
            <a:ext cx="4624703"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78445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9764-8650-4D62-A591-219278663175}"/>
              </a:ext>
            </a:extLst>
          </p:cNvPr>
          <p:cNvSpPr>
            <a:spLocks noGrp="1"/>
          </p:cNvSpPr>
          <p:nvPr>
            <p:ph type="title"/>
          </p:nvPr>
        </p:nvSpPr>
        <p:spPr>
          <a:xfrm>
            <a:off x="1097280" y="286605"/>
            <a:ext cx="10058400" cy="1450757"/>
          </a:xfrm>
        </p:spPr>
        <p:txBody>
          <a:bodyPr anchor="b">
            <a:normAutofit/>
          </a:bodyPr>
          <a:lstStyle/>
          <a:p>
            <a:r>
              <a:rPr lang="en-US" dirty="0"/>
              <a:t>Chaos &amp; </a:t>
            </a:r>
            <a:r>
              <a:rPr lang="en-US" i="1" dirty="0"/>
              <a:t>Complexity</a:t>
            </a:r>
            <a:r>
              <a:rPr lang="en-US" dirty="0"/>
              <a:t> </a:t>
            </a:r>
          </a:p>
        </p:txBody>
      </p:sp>
      <p:sp>
        <p:nvSpPr>
          <p:cNvPr id="5" name="Date Placeholder 4">
            <a:extLst>
              <a:ext uri="{FF2B5EF4-FFF2-40B4-BE49-F238E27FC236}">
                <a16:creationId xmlns:a16="http://schemas.microsoft.com/office/drawing/2014/main" id="{EF11F2C3-8171-4557-AEE3-A07A796B09C4}"/>
              </a:ext>
            </a:extLst>
          </p:cNvPr>
          <p:cNvSpPr>
            <a:spLocks noGrp="1"/>
          </p:cNvSpPr>
          <p:nvPr>
            <p:ph type="dt" sz="half" idx="10"/>
          </p:nvPr>
        </p:nvSpPr>
        <p:spPr>
          <a:xfrm>
            <a:off x="1097282" y="6459787"/>
            <a:ext cx="2472271" cy="365125"/>
          </a:xfrm>
        </p:spPr>
        <p:txBody>
          <a:bodyPr anchor="ctr">
            <a:normAutofit/>
          </a:bodyPr>
          <a:lstStyle/>
          <a:p>
            <a:pPr>
              <a:spcAft>
                <a:spcPts val="600"/>
              </a:spcAft>
            </a:pPr>
            <a:r>
              <a:rPr lang="en-US" dirty="0"/>
              <a:t>JM Mahoney</a:t>
            </a:r>
          </a:p>
        </p:txBody>
      </p:sp>
      <p:sp>
        <p:nvSpPr>
          <p:cNvPr id="6" name="Footer Placeholder 5">
            <a:extLst>
              <a:ext uri="{FF2B5EF4-FFF2-40B4-BE49-F238E27FC236}">
                <a16:creationId xmlns:a16="http://schemas.microsoft.com/office/drawing/2014/main" id="{894F54B4-B89A-4248-AD8E-4E47336E2E76}"/>
              </a:ext>
            </a:extLst>
          </p:cNvPr>
          <p:cNvSpPr>
            <a:spLocks noGrp="1"/>
          </p:cNvSpPr>
          <p:nvPr>
            <p:ph type="ftr" sz="quarter" idx="11"/>
          </p:nvPr>
        </p:nvSpPr>
        <p:spPr>
          <a:xfrm>
            <a:off x="3686186" y="6459787"/>
            <a:ext cx="4822804" cy="365125"/>
          </a:xfrm>
        </p:spPr>
        <p:txBody>
          <a:bodyPr anchor="ctr">
            <a:normAutofit/>
          </a:bodyPr>
          <a:lstStyle/>
          <a:p>
            <a:pPr>
              <a:spcAft>
                <a:spcPts val="600"/>
              </a:spcAft>
            </a:pPr>
            <a:r>
              <a:rPr lang="en-US" dirty="0"/>
              <a:t>ME 357: Lecture 19</a:t>
            </a:r>
          </a:p>
        </p:txBody>
      </p:sp>
      <p:sp>
        <p:nvSpPr>
          <p:cNvPr id="7" name="Slide Number Placeholder 6">
            <a:extLst>
              <a:ext uri="{FF2B5EF4-FFF2-40B4-BE49-F238E27FC236}">
                <a16:creationId xmlns:a16="http://schemas.microsoft.com/office/drawing/2014/main" id="{F81C183B-B022-4647-BCCB-7088ACD01164}"/>
              </a:ext>
            </a:extLst>
          </p:cNvPr>
          <p:cNvSpPr>
            <a:spLocks noGrp="1"/>
          </p:cNvSpPr>
          <p:nvPr>
            <p:ph type="sldNum" sz="quarter" idx="12"/>
          </p:nvPr>
        </p:nvSpPr>
        <p:spPr>
          <a:xfrm>
            <a:off x="9900460" y="6459787"/>
            <a:ext cx="1312025" cy="365125"/>
          </a:xfrm>
        </p:spPr>
        <p:txBody>
          <a:bodyPr anchor="ctr">
            <a:normAutofit/>
          </a:bodyPr>
          <a:lstStyle/>
          <a:p>
            <a:pPr>
              <a:spcAft>
                <a:spcPts val="600"/>
              </a:spcAft>
            </a:pPr>
            <a:fld id="{B6F15528-21DE-4FAA-801E-634DDDAF4B2B}" type="slidenum">
              <a:rPr lang="en-US" smtClean="0"/>
              <a:pPr>
                <a:spcAft>
                  <a:spcPts val="600"/>
                </a:spcAft>
              </a:pPr>
              <a:t>35</a:t>
            </a:fld>
            <a:endParaRPr lang="en-US" dirty="0"/>
          </a:p>
        </p:txBody>
      </p:sp>
      <p:pic>
        <p:nvPicPr>
          <p:cNvPr id="1026" name="Picture 2" descr="COVID-19: What Does “Flattening the Curve” Mean? | Geisinger">
            <a:extLst>
              <a:ext uri="{FF2B5EF4-FFF2-40B4-BE49-F238E27FC236}">
                <a16:creationId xmlns:a16="http://schemas.microsoft.com/office/drawing/2014/main" id="{CF7A1701-CD0B-49DB-8E11-8A97ABC3EF1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38238" y="2351088"/>
            <a:ext cx="4913313" cy="3013075"/>
          </a:xfrm>
          <a:prstGeom prst="rect">
            <a:avLst/>
          </a:prstGeom>
          <a:extLst>
            <a:ext uri="{909E8E84-426E-40DD-AFC4-6F175D3DCCD1}">
              <a14:hiddenFill xmlns:a14="http://schemas.microsoft.com/office/drawing/2010/main">
                <a:solidFill>
                  <a:srgbClr val="FFFFFF"/>
                </a:solidFill>
              </a14:hiddenFill>
            </a:ext>
          </a:extLst>
        </p:spPr>
      </p:pic>
      <p:pic>
        <p:nvPicPr>
          <p:cNvPr id="8" name="Content Placeholder 7">
            <a:extLst>
              <a:ext uri="{FF2B5EF4-FFF2-40B4-BE49-F238E27FC236}">
                <a16:creationId xmlns:a16="http://schemas.microsoft.com/office/drawing/2014/main" id="{0B9C339C-9CBD-4DE8-BBFE-9F63564D9FAD}"/>
              </a:ext>
            </a:extLst>
          </p:cNvPr>
          <p:cNvPicPr>
            <a:picLocks noGrp="1" noChangeAspect="1"/>
          </p:cNvPicPr>
          <p:nvPr>
            <p:ph sz="half" idx="2"/>
          </p:nvPr>
        </p:nvPicPr>
        <p:blipFill>
          <a:blip r:embed="rId4"/>
          <a:stretch>
            <a:fillRect/>
          </a:stretch>
        </p:blipFill>
        <p:spPr>
          <a:xfrm>
            <a:off x="6218238" y="2347728"/>
            <a:ext cx="4937125" cy="3019794"/>
          </a:xfrm>
          <a:prstGeom prst="rect">
            <a:avLst/>
          </a:prstGeom>
        </p:spPr>
      </p:pic>
    </p:spTree>
    <p:extLst>
      <p:ext uri="{BB962C8B-B14F-4D97-AF65-F5344CB8AC3E}">
        <p14:creationId xmlns:p14="http://schemas.microsoft.com/office/powerpoint/2010/main" val="85522698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9764-8650-4D62-A591-219278663175}"/>
              </a:ext>
            </a:extLst>
          </p:cNvPr>
          <p:cNvSpPr>
            <a:spLocks noGrp="1"/>
          </p:cNvSpPr>
          <p:nvPr>
            <p:ph type="title"/>
          </p:nvPr>
        </p:nvSpPr>
        <p:spPr>
          <a:xfrm>
            <a:off x="1097280" y="286605"/>
            <a:ext cx="10058400" cy="1450757"/>
          </a:xfrm>
        </p:spPr>
        <p:txBody>
          <a:bodyPr anchor="b">
            <a:normAutofit/>
          </a:bodyPr>
          <a:lstStyle/>
          <a:p>
            <a:r>
              <a:rPr lang="en-US" dirty="0"/>
              <a:t>Chaos &amp; </a:t>
            </a:r>
            <a:r>
              <a:rPr lang="en-US" i="1" dirty="0"/>
              <a:t>Complexity</a:t>
            </a:r>
            <a:r>
              <a:rPr lang="en-US" dirty="0"/>
              <a:t> </a:t>
            </a:r>
          </a:p>
        </p:txBody>
      </p:sp>
      <p:sp>
        <p:nvSpPr>
          <p:cNvPr id="5" name="Date Placeholder 4">
            <a:extLst>
              <a:ext uri="{FF2B5EF4-FFF2-40B4-BE49-F238E27FC236}">
                <a16:creationId xmlns:a16="http://schemas.microsoft.com/office/drawing/2014/main" id="{EF11F2C3-8171-4557-AEE3-A07A796B09C4}"/>
              </a:ext>
            </a:extLst>
          </p:cNvPr>
          <p:cNvSpPr>
            <a:spLocks noGrp="1"/>
          </p:cNvSpPr>
          <p:nvPr>
            <p:ph type="dt" sz="half" idx="10"/>
          </p:nvPr>
        </p:nvSpPr>
        <p:spPr>
          <a:xfrm>
            <a:off x="1097282" y="6459787"/>
            <a:ext cx="2472271" cy="365125"/>
          </a:xfrm>
        </p:spPr>
        <p:txBody>
          <a:bodyPr anchor="ctr">
            <a:normAutofit/>
          </a:bodyPr>
          <a:lstStyle/>
          <a:p>
            <a:pPr>
              <a:spcAft>
                <a:spcPts val="600"/>
              </a:spcAft>
            </a:pPr>
            <a:r>
              <a:rPr lang="en-US" dirty="0"/>
              <a:t>JM Mahoney</a:t>
            </a:r>
          </a:p>
        </p:txBody>
      </p:sp>
      <p:sp>
        <p:nvSpPr>
          <p:cNvPr id="6" name="Footer Placeholder 5">
            <a:extLst>
              <a:ext uri="{FF2B5EF4-FFF2-40B4-BE49-F238E27FC236}">
                <a16:creationId xmlns:a16="http://schemas.microsoft.com/office/drawing/2014/main" id="{894F54B4-B89A-4248-AD8E-4E47336E2E76}"/>
              </a:ext>
            </a:extLst>
          </p:cNvPr>
          <p:cNvSpPr>
            <a:spLocks noGrp="1"/>
          </p:cNvSpPr>
          <p:nvPr>
            <p:ph type="ftr" sz="quarter" idx="11"/>
          </p:nvPr>
        </p:nvSpPr>
        <p:spPr>
          <a:xfrm>
            <a:off x="3686186" y="6459787"/>
            <a:ext cx="4822804" cy="365125"/>
          </a:xfrm>
        </p:spPr>
        <p:txBody>
          <a:bodyPr anchor="ctr">
            <a:normAutofit/>
          </a:bodyPr>
          <a:lstStyle/>
          <a:p>
            <a:pPr>
              <a:spcAft>
                <a:spcPts val="600"/>
              </a:spcAft>
            </a:pPr>
            <a:r>
              <a:rPr lang="en-US" dirty="0"/>
              <a:t>ME 357: Lecture 19</a:t>
            </a:r>
          </a:p>
        </p:txBody>
      </p:sp>
      <p:sp>
        <p:nvSpPr>
          <p:cNvPr id="7" name="Slide Number Placeholder 6">
            <a:extLst>
              <a:ext uri="{FF2B5EF4-FFF2-40B4-BE49-F238E27FC236}">
                <a16:creationId xmlns:a16="http://schemas.microsoft.com/office/drawing/2014/main" id="{F81C183B-B022-4647-BCCB-7088ACD01164}"/>
              </a:ext>
            </a:extLst>
          </p:cNvPr>
          <p:cNvSpPr>
            <a:spLocks noGrp="1"/>
          </p:cNvSpPr>
          <p:nvPr>
            <p:ph type="sldNum" sz="quarter" idx="12"/>
          </p:nvPr>
        </p:nvSpPr>
        <p:spPr>
          <a:xfrm>
            <a:off x="9900460" y="6459787"/>
            <a:ext cx="1312025" cy="365125"/>
          </a:xfrm>
        </p:spPr>
        <p:txBody>
          <a:bodyPr anchor="ctr">
            <a:normAutofit/>
          </a:bodyPr>
          <a:lstStyle/>
          <a:p>
            <a:pPr>
              <a:spcAft>
                <a:spcPts val="600"/>
              </a:spcAft>
            </a:pPr>
            <a:fld id="{B6F15528-21DE-4FAA-801E-634DDDAF4B2B}" type="slidenum">
              <a:rPr lang="en-US" smtClean="0"/>
              <a:pPr>
                <a:spcAft>
                  <a:spcPts val="600"/>
                </a:spcAft>
              </a:pPr>
              <a:t>36</a:t>
            </a:fld>
            <a:endParaRPr lang="en-US" dirty="0"/>
          </a:p>
        </p:txBody>
      </p:sp>
      <p:pic>
        <p:nvPicPr>
          <p:cNvPr id="10" name="Content Placeholder 9">
            <a:extLst>
              <a:ext uri="{FF2B5EF4-FFF2-40B4-BE49-F238E27FC236}">
                <a16:creationId xmlns:a16="http://schemas.microsoft.com/office/drawing/2014/main" id="{6F85012D-F31E-4226-B772-A0CB20D344A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02949" y="2133600"/>
            <a:ext cx="5029200" cy="1547445"/>
          </a:xfrm>
          <a:prstGeom prst="rect">
            <a:avLst/>
          </a:prstGeom>
        </p:spPr>
      </p:pic>
      <p:pic>
        <p:nvPicPr>
          <p:cNvPr id="2050" name="Picture 2" descr="Protests Against Lockdown in Texas, California and Seven Other ...">
            <a:extLst>
              <a:ext uri="{FF2B5EF4-FFF2-40B4-BE49-F238E27FC236}">
                <a16:creationId xmlns:a16="http://schemas.microsoft.com/office/drawing/2014/main" id="{4F6BC625-CA55-4473-BE01-2D32F93DB77E}"/>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218238" y="2214000"/>
            <a:ext cx="4937125" cy="32872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C1A16CB-AF7D-46C6-BCB5-A5FBD08714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949" y="4132248"/>
            <a:ext cx="5029200" cy="893937"/>
          </a:xfrm>
          <a:prstGeom prst="rect">
            <a:avLst/>
          </a:prstGeom>
        </p:spPr>
      </p:pic>
    </p:spTree>
    <p:extLst>
      <p:ext uri="{BB962C8B-B14F-4D97-AF65-F5344CB8AC3E}">
        <p14:creationId xmlns:p14="http://schemas.microsoft.com/office/powerpoint/2010/main" val="183722777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9764-8650-4D62-A591-219278663175}"/>
              </a:ext>
            </a:extLst>
          </p:cNvPr>
          <p:cNvSpPr>
            <a:spLocks noGrp="1"/>
          </p:cNvSpPr>
          <p:nvPr>
            <p:ph type="title"/>
          </p:nvPr>
        </p:nvSpPr>
        <p:spPr/>
        <p:txBody>
          <a:bodyPr/>
          <a:lstStyle/>
          <a:p>
            <a:r>
              <a:rPr lang="en-US" dirty="0"/>
              <a:t>Chaos &amp; </a:t>
            </a:r>
            <a:r>
              <a:rPr lang="en-US" i="1" dirty="0"/>
              <a:t>Complexity</a:t>
            </a:r>
            <a:r>
              <a:rPr lang="en-US" dirty="0"/>
              <a:t> </a:t>
            </a:r>
          </a:p>
        </p:txBody>
      </p:sp>
      <p:pic>
        <p:nvPicPr>
          <p:cNvPr id="3074" name="Picture 2" descr="Image result for storm path">
            <a:extLst>
              <a:ext uri="{FF2B5EF4-FFF2-40B4-BE49-F238E27FC236}">
                <a16:creationId xmlns:a16="http://schemas.microsoft.com/office/drawing/2014/main" id="{B0C44B41-5A5C-4539-9B78-B515570756CF}"/>
              </a:ext>
            </a:extLst>
          </p:cNvPr>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tretch>
            <a:fillRect/>
          </a:stretch>
        </p:blipFill>
        <p:spPr bwMode="auto">
          <a:xfrm>
            <a:off x="1096963" y="2561681"/>
            <a:ext cx="4938712" cy="2591889"/>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EF11F2C3-8171-4557-AEE3-A07A796B09C4}"/>
              </a:ext>
            </a:extLst>
          </p:cNvPr>
          <p:cNvSpPr>
            <a:spLocks noGrp="1"/>
          </p:cNvSpPr>
          <p:nvPr>
            <p:ph type="dt" sz="half" idx="10"/>
          </p:nvPr>
        </p:nvSpPr>
        <p:spPr/>
        <p:txBody>
          <a:bodyPr/>
          <a:lstStyle/>
          <a:p>
            <a:r>
              <a:rPr lang="en-US" dirty="0"/>
              <a:t>JM Mahoney</a:t>
            </a:r>
          </a:p>
        </p:txBody>
      </p:sp>
      <p:sp>
        <p:nvSpPr>
          <p:cNvPr id="6" name="Footer Placeholder 5">
            <a:extLst>
              <a:ext uri="{FF2B5EF4-FFF2-40B4-BE49-F238E27FC236}">
                <a16:creationId xmlns:a16="http://schemas.microsoft.com/office/drawing/2014/main" id="{894F54B4-B89A-4248-AD8E-4E47336E2E76}"/>
              </a:ext>
            </a:extLst>
          </p:cNvPr>
          <p:cNvSpPr>
            <a:spLocks noGrp="1"/>
          </p:cNvSpPr>
          <p:nvPr>
            <p:ph type="ftr" sz="quarter" idx="11"/>
          </p:nvPr>
        </p:nvSpPr>
        <p:spPr/>
        <p:txBody>
          <a:bodyPr/>
          <a:lstStyle/>
          <a:p>
            <a:r>
              <a:rPr lang="en-US" dirty="0"/>
              <a:t>ME 357: Lecture 19</a:t>
            </a:r>
          </a:p>
        </p:txBody>
      </p:sp>
      <p:sp>
        <p:nvSpPr>
          <p:cNvPr id="7" name="Slide Number Placeholder 6">
            <a:extLst>
              <a:ext uri="{FF2B5EF4-FFF2-40B4-BE49-F238E27FC236}">
                <a16:creationId xmlns:a16="http://schemas.microsoft.com/office/drawing/2014/main" id="{F81C183B-B022-4647-BCCB-7088ACD01164}"/>
              </a:ext>
            </a:extLst>
          </p:cNvPr>
          <p:cNvSpPr>
            <a:spLocks noGrp="1"/>
          </p:cNvSpPr>
          <p:nvPr>
            <p:ph type="sldNum" sz="quarter" idx="12"/>
          </p:nvPr>
        </p:nvSpPr>
        <p:spPr/>
        <p:txBody>
          <a:bodyPr/>
          <a:lstStyle/>
          <a:p>
            <a:fld id="{B6F15528-21DE-4FAA-801E-634DDDAF4B2B}" type="slidenum">
              <a:rPr lang="en-US" smtClean="0"/>
              <a:pPr/>
              <a:t>37</a:t>
            </a:fld>
            <a:endParaRPr lang="en-US" dirty="0"/>
          </a:p>
        </p:txBody>
      </p:sp>
      <p:pic>
        <p:nvPicPr>
          <p:cNvPr id="14" name="Content Placeholder 13">
            <a:extLst>
              <a:ext uri="{FF2B5EF4-FFF2-40B4-BE49-F238E27FC236}">
                <a16:creationId xmlns:a16="http://schemas.microsoft.com/office/drawing/2014/main" id="{791918C6-D2DB-43DF-85F8-E4CBEA9A0CC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18238" y="1985031"/>
            <a:ext cx="4937125" cy="3745188"/>
          </a:xfrm>
          <a:prstGeom prst="rect">
            <a:avLst/>
          </a:prstGeom>
        </p:spPr>
      </p:pic>
    </p:spTree>
    <p:extLst>
      <p:ext uri="{BB962C8B-B14F-4D97-AF65-F5344CB8AC3E}">
        <p14:creationId xmlns:p14="http://schemas.microsoft.com/office/powerpoint/2010/main" val="29125228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9764-8650-4D62-A591-219278663175}"/>
              </a:ext>
            </a:extLst>
          </p:cNvPr>
          <p:cNvSpPr>
            <a:spLocks noGrp="1"/>
          </p:cNvSpPr>
          <p:nvPr>
            <p:ph type="title"/>
          </p:nvPr>
        </p:nvSpPr>
        <p:spPr/>
        <p:txBody>
          <a:bodyPr/>
          <a:lstStyle/>
          <a:p>
            <a:r>
              <a:rPr lang="en-US" dirty="0"/>
              <a:t>Chaos &amp; </a:t>
            </a:r>
            <a:r>
              <a:rPr lang="en-US" i="1" dirty="0"/>
              <a:t>Complexity</a:t>
            </a:r>
            <a:r>
              <a:rPr lang="en-US" dirty="0"/>
              <a:t> </a:t>
            </a:r>
          </a:p>
        </p:txBody>
      </p:sp>
      <p:sp>
        <p:nvSpPr>
          <p:cNvPr id="5" name="Date Placeholder 4">
            <a:extLst>
              <a:ext uri="{FF2B5EF4-FFF2-40B4-BE49-F238E27FC236}">
                <a16:creationId xmlns:a16="http://schemas.microsoft.com/office/drawing/2014/main" id="{EF11F2C3-8171-4557-AEE3-A07A796B09C4}"/>
              </a:ext>
            </a:extLst>
          </p:cNvPr>
          <p:cNvSpPr>
            <a:spLocks noGrp="1"/>
          </p:cNvSpPr>
          <p:nvPr>
            <p:ph type="dt" sz="half" idx="10"/>
          </p:nvPr>
        </p:nvSpPr>
        <p:spPr/>
        <p:txBody>
          <a:bodyPr/>
          <a:lstStyle/>
          <a:p>
            <a:r>
              <a:rPr lang="en-US" dirty="0"/>
              <a:t>JM Mahoney</a:t>
            </a:r>
          </a:p>
        </p:txBody>
      </p:sp>
      <p:sp>
        <p:nvSpPr>
          <p:cNvPr id="6" name="Footer Placeholder 5">
            <a:extLst>
              <a:ext uri="{FF2B5EF4-FFF2-40B4-BE49-F238E27FC236}">
                <a16:creationId xmlns:a16="http://schemas.microsoft.com/office/drawing/2014/main" id="{894F54B4-B89A-4248-AD8E-4E47336E2E76}"/>
              </a:ext>
            </a:extLst>
          </p:cNvPr>
          <p:cNvSpPr>
            <a:spLocks noGrp="1"/>
          </p:cNvSpPr>
          <p:nvPr>
            <p:ph type="ftr" sz="quarter" idx="11"/>
          </p:nvPr>
        </p:nvSpPr>
        <p:spPr/>
        <p:txBody>
          <a:bodyPr/>
          <a:lstStyle/>
          <a:p>
            <a:r>
              <a:rPr lang="en-US" dirty="0"/>
              <a:t>ME 357: Lecture 19</a:t>
            </a:r>
          </a:p>
        </p:txBody>
      </p:sp>
      <p:sp>
        <p:nvSpPr>
          <p:cNvPr id="7" name="Slide Number Placeholder 6">
            <a:extLst>
              <a:ext uri="{FF2B5EF4-FFF2-40B4-BE49-F238E27FC236}">
                <a16:creationId xmlns:a16="http://schemas.microsoft.com/office/drawing/2014/main" id="{F81C183B-B022-4647-BCCB-7088ACD01164}"/>
              </a:ext>
            </a:extLst>
          </p:cNvPr>
          <p:cNvSpPr>
            <a:spLocks noGrp="1"/>
          </p:cNvSpPr>
          <p:nvPr>
            <p:ph type="sldNum" sz="quarter" idx="12"/>
          </p:nvPr>
        </p:nvSpPr>
        <p:spPr/>
        <p:txBody>
          <a:bodyPr/>
          <a:lstStyle/>
          <a:p>
            <a:fld id="{B6F15528-21DE-4FAA-801E-634DDDAF4B2B}" type="slidenum">
              <a:rPr lang="en-US" smtClean="0"/>
              <a:pPr/>
              <a:t>38</a:t>
            </a:fld>
            <a:endParaRPr lang="en-US" dirty="0"/>
          </a:p>
        </p:txBody>
      </p:sp>
      <p:pic>
        <p:nvPicPr>
          <p:cNvPr id="4098" name="Picture 2" descr="Image result for global warming hoax">
            <a:extLst>
              <a:ext uri="{FF2B5EF4-FFF2-40B4-BE49-F238E27FC236}">
                <a16:creationId xmlns:a16="http://schemas.microsoft.com/office/drawing/2014/main" id="{D3005ABF-3739-4D7B-AA7C-7F415A60D6F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00800" y="2305050"/>
            <a:ext cx="4572000" cy="3105150"/>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8">
            <a:extLst>
              <a:ext uri="{FF2B5EF4-FFF2-40B4-BE49-F238E27FC236}">
                <a16:creationId xmlns:a16="http://schemas.microsoft.com/office/drawing/2014/main" id="{28FFC56E-1107-4F3B-AA8C-DCC734792E1C}"/>
              </a:ext>
            </a:extLst>
          </p:cNvPr>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1096963" y="2548193"/>
            <a:ext cx="4938712" cy="2618864"/>
          </a:xfrm>
          <a:prstGeom prst="rect">
            <a:avLst/>
          </a:prstGeom>
        </p:spPr>
      </p:pic>
    </p:spTree>
    <p:extLst>
      <p:ext uri="{BB962C8B-B14F-4D97-AF65-F5344CB8AC3E}">
        <p14:creationId xmlns:p14="http://schemas.microsoft.com/office/powerpoint/2010/main" val="2311049369"/>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DBCE8AF-CE21-4940-85C4-CA656BD1C54F}"/>
              </a:ext>
            </a:extLst>
          </p:cNvPr>
          <p:cNvSpPr>
            <a:spLocks noGrp="1"/>
          </p:cNvSpPr>
          <p:nvPr>
            <p:ph type="title"/>
          </p:nvPr>
        </p:nvSpPr>
        <p:spPr/>
        <p:txBody>
          <a:bodyPr/>
          <a:lstStyle/>
          <a:p>
            <a:r>
              <a:rPr lang="en-US" dirty="0"/>
              <a:t>Bad Predictions?</a:t>
            </a:r>
          </a:p>
        </p:txBody>
      </p:sp>
      <p:sp>
        <p:nvSpPr>
          <p:cNvPr id="9" name="Content Placeholder 8">
            <a:extLst>
              <a:ext uri="{FF2B5EF4-FFF2-40B4-BE49-F238E27FC236}">
                <a16:creationId xmlns:a16="http://schemas.microsoft.com/office/drawing/2014/main" id="{1A60C1A7-6E77-4E84-BDB8-69C85C8192D9}"/>
              </a:ext>
            </a:extLst>
          </p:cNvPr>
          <p:cNvSpPr>
            <a:spLocks noGrp="1"/>
          </p:cNvSpPr>
          <p:nvPr>
            <p:ph idx="1"/>
          </p:nvPr>
        </p:nvSpPr>
        <p:spPr/>
        <p:txBody>
          <a:bodyPr/>
          <a:lstStyle/>
          <a:p>
            <a:r>
              <a:rPr lang="en-US" dirty="0"/>
              <a:t>Predictions often give band of estimates</a:t>
            </a:r>
          </a:p>
          <a:p>
            <a:pPr lvl="1"/>
            <a:r>
              <a:rPr lang="en-US" dirty="0"/>
              <a:t>Updating when time comes will update future estimates </a:t>
            </a:r>
          </a:p>
        </p:txBody>
      </p:sp>
      <p:sp>
        <p:nvSpPr>
          <p:cNvPr id="5" name="Date Placeholder 4">
            <a:extLst>
              <a:ext uri="{FF2B5EF4-FFF2-40B4-BE49-F238E27FC236}">
                <a16:creationId xmlns:a16="http://schemas.microsoft.com/office/drawing/2014/main" id="{D6C64F58-AB82-49BA-B8BE-034C87A3E29F}"/>
              </a:ext>
            </a:extLst>
          </p:cNvPr>
          <p:cNvSpPr>
            <a:spLocks noGrp="1"/>
          </p:cNvSpPr>
          <p:nvPr>
            <p:ph type="dt" sz="half" idx="10"/>
          </p:nvPr>
        </p:nvSpPr>
        <p:spPr/>
        <p:txBody>
          <a:bodyPr/>
          <a:lstStyle/>
          <a:p>
            <a:r>
              <a:rPr lang="en-US" dirty="0"/>
              <a:t>JM Mahoney</a:t>
            </a:r>
          </a:p>
        </p:txBody>
      </p:sp>
      <p:sp>
        <p:nvSpPr>
          <p:cNvPr id="6" name="Footer Placeholder 5">
            <a:extLst>
              <a:ext uri="{FF2B5EF4-FFF2-40B4-BE49-F238E27FC236}">
                <a16:creationId xmlns:a16="http://schemas.microsoft.com/office/drawing/2014/main" id="{49BFF2C6-9612-485A-B447-73D2B506FC70}"/>
              </a:ext>
            </a:extLst>
          </p:cNvPr>
          <p:cNvSpPr>
            <a:spLocks noGrp="1"/>
          </p:cNvSpPr>
          <p:nvPr>
            <p:ph type="ftr" sz="quarter" idx="11"/>
          </p:nvPr>
        </p:nvSpPr>
        <p:spPr/>
        <p:txBody>
          <a:bodyPr/>
          <a:lstStyle/>
          <a:p>
            <a:r>
              <a:rPr lang="en-US" dirty="0"/>
              <a:t>ME 357: Lecture 19</a:t>
            </a:r>
          </a:p>
        </p:txBody>
      </p:sp>
      <p:sp>
        <p:nvSpPr>
          <p:cNvPr id="7" name="Slide Number Placeholder 6">
            <a:extLst>
              <a:ext uri="{FF2B5EF4-FFF2-40B4-BE49-F238E27FC236}">
                <a16:creationId xmlns:a16="http://schemas.microsoft.com/office/drawing/2014/main" id="{2E286C48-30A2-40EA-B14A-B8ACD183277F}"/>
              </a:ext>
            </a:extLst>
          </p:cNvPr>
          <p:cNvSpPr>
            <a:spLocks noGrp="1"/>
          </p:cNvSpPr>
          <p:nvPr>
            <p:ph type="sldNum" sz="quarter" idx="12"/>
          </p:nvPr>
        </p:nvSpPr>
        <p:spPr/>
        <p:txBody>
          <a:bodyPr/>
          <a:lstStyle/>
          <a:p>
            <a:fld id="{B6F15528-21DE-4FAA-801E-634DDDAF4B2B}" type="slidenum">
              <a:rPr lang="en-US" smtClean="0"/>
              <a:pPr/>
              <a:t>39</a:t>
            </a:fld>
            <a:endParaRPr lang="en-US" dirty="0"/>
          </a:p>
        </p:txBody>
      </p:sp>
      <p:pic>
        <p:nvPicPr>
          <p:cNvPr id="1026" name="Picture 2" descr="Donald Trump sharpie map">
            <a:extLst>
              <a:ext uri="{FF2B5EF4-FFF2-40B4-BE49-F238E27FC236}">
                <a16:creationId xmlns:a16="http://schemas.microsoft.com/office/drawing/2014/main" id="{AEC5AD32-39DC-4ADC-A3C7-D0519369E2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r="278" b="27777"/>
          <a:stretch/>
        </p:blipFill>
        <p:spPr bwMode="auto">
          <a:xfrm>
            <a:off x="2973950" y="3158797"/>
            <a:ext cx="6244101" cy="3013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96649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Plane/Space</a:t>
            </a:r>
          </a:p>
        </p:txBody>
      </p:sp>
      <p:sp>
        <p:nvSpPr>
          <p:cNvPr id="3" name="Content Placeholder 2"/>
          <p:cNvSpPr>
            <a:spLocks noGrp="1"/>
          </p:cNvSpPr>
          <p:nvPr>
            <p:ph idx="1"/>
          </p:nvPr>
        </p:nvSpPr>
        <p:spPr/>
        <p:txBody>
          <a:bodyPr/>
          <a:lstStyle/>
          <a:p>
            <a:pPr algn="just"/>
            <a:r>
              <a:rPr lang="en-US" dirty="0"/>
              <a:t>Can study and visualize dynamics of system by looking at </a:t>
            </a:r>
            <a:r>
              <a:rPr lang="en-US" dirty="0">
                <a:solidFill>
                  <a:srgbClr val="00B050"/>
                </a:solidFill>
              </a:rPr>
              <a:t>phase plane/space</a:t>
            </a:r>
          </a:p>
          <a:p>
            <a:pPr algn="just"/>
            <a:r>
              <a:rPr lang="en-US" dirty="0"/>
              <a:t>Plot state variables against each other with time as </a:t>
            </a:r>
            <a:r>
              <a:rPr lang="en-US" i="1" dirty="0"/>
              <a:t>parameter</a:t>
            </a:r>
          </a:p>
          <a:p>
            <a:pPr algn="just"/>
            <a:r>
              <a:rPr lang="en-US" dirty="0"/>
              <a:t>Can assess behavior </a:t>
            </a:r>
            <a:r>
              <a:rPr lang="en-US" i="1" dirty="0"/>
              <a:t>near</a:t>
            </a:r>
            <a:r>
              <a:rPr lang="en-US" dirty="0"/>
              <a:t> stability points by stable/unstable and spiraling/non-spiraling </a:t>
            </a:r>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dirty="0"/>
          </a:p>
        </p:txBody>
      </p:sp>
      <p:sp>
        <p:nvSpPr>
          <p:cNvPr id="6" name="Date Placeholder 5"/>
          <p:cNvSpPr>
            <a:spLocks noGrp="1"/>
          </p:cNvSpPr>
          <p:nvPr>
            <p:ph type="dt" sz="half" idx="10"/>
          </p:nvPr>
        </p:nvSpPr>
        <p:spPr/>
        <p:txBody>
          <a:bodyPr/>
          <a:lstStyle/>
          <a:p>
            <a:r>
              <a:rPr lang="en-US" dirty="0"/>
              <a:t>JM Mahoney</a:t>
            </a:r>
          </a:p>
        </p:txBody>
      </p:sp>
    </p:spTree>
    <p:extLst>
      <p:ext uri="{BB962C8B-B14F-4D97-AF65-F5344CB8AC3E}">
        <p14:creationId xmlns:p14="http://schemas.microsoft.com/office/powerpoint/2010/main" val="25519945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17E509A-8359-4C35-AC33-AD0C69BC0E58}"/>
              </a:ext>
            </a:extLst>
          </p:cNvPr>
          <p:cNvSpPr>
            <a:spLocks noGrp="1"/>
          </p:cNvSpPr>
          <p:nvPr>
            <p:ph type="title"/>
          </p:nvPr>
        </p:nvSpPr>
        <p:spPr/>
        <p:txBody>
          <a:bodyPr/>
          <a:lstStyle/>
          <a:p>
            <a:r>
              <a:rPr lang="en-US" dirty="0"/>
              <a:t>Updating the Estimate</a:t>
            </a:r>
          </a:p>
        </p:txBody>
      </p:sp>
      <p:pic>
        <p:nvPicPr>
          <p:cNvPr id="15" name="Content Placeholder 14">
            <a:extLst>
              <a:ext uri="{FF2B5EF4-FFF2-40B4-BE49-F238E27FC236}">
                <a16:creationId xmlns:a16="http://schemas.microsoft.com/office/drawing/2014/main" id="{EDF92AAF-CD46-4A23-992E-74893C514D79}"/>
              </a:ext>
            </a:extLst>
          </p:cNvPr>
          <p:cNvPicPr>
            <a:picLocks noGrp="1" noChangeAspect="1"/>
          </p:cNvPicPr>
          <p:nvPr>
            <p:ph sz="half" idx="1"/>
          </p:nvPr>
        </p:nvPicPr>
        <p:blipFill>
          <a:blip r:embed="rId2"/>
          <a:stretch>
            <a:fillRect/>
          </a:stretch>
        </p:blipFill>
        <p:spPr>
          <a:xfrm>
            <a:off x="1096963" y="2007766"/>
            <a:ext cx="4938712" cy="3699719"/>
          </a:xfrm>
          <a:prstGeom prst="rect">
            <a:avLst/>
          </a:prstGeom>
        </p:spPr>
      </p:pic>
      <p:sp>
        <p:nvSpPr>
          <p:cNvPr id="4" name="Date Placeholder 3">
            <a:extLst>
              <a:ext uri="{FF2B5EF4-FFF2-40B4-BE49-F238E27FC236}">
                <a16:creationId xmlns:a16="http://schemas.microsoft.com/office/drawing/2014/main" id="{F2A73364-1972-4A01-B95C-4275FF4A0F79}"/>
              </a:ext>
            </a:extLst>
          </p:cNvPr>
          <p:cNvSpPr>
            <a:spLocks noGrp="1"/>
          </p:cNvSpPr>
          <p:nvPr>
            <p:ph type="dt" sz="half" idx="10"/>
          </p:nvPr>
        </p:nvSpPr>
        <p:spPr/>
        <p:txBody>
          <a:bodyPr/>
          <a:lstStyle/>
          <a:p>
            <a:r>
              <a:rPr lang="en-US"/>
              <a:t>JM Mahoney</a:t>
            </a:r>
            <a:endParaRPr lang="en-US" dirty="0"/>
          </a:p>
        </p:txBody>
      </p:sp>
      <p:sp>
        <p:nvSpPr>
          <p:cNvPr id="5" name="Footer Placeholder 4">
            <a:extLst>
              <a:ext uri="{FF2B5EF4-FFF2-40B4-BE49-F238E27FC236}">
                <a16:creationId xmlns:a16="http://schemas.microsoft.com/office/drawing/2014/main" id="{6DC2865D-554A-4E9C-9CE5-DFCA76C5AAA9}"/>
              </a:ext>
            </a:extLst>
          </p:cNvPr>
          <p:cNvSpPr>
            <a:spLocks noGrp="1"/>
          </p:cNvSpPr>
          <p:nvPr>
            <p:ph type="ftr" sz="quarter" idx="11"/>
          </p:nvPr>
        </p:nvSpPr>
        <p:spPr/>
        <p:txBody>
          <a:bodyPr/>
          <a:lstStyle/>
          <a:p>
            <a:r>
              <a:rPr lang="en-US"/>
              <a:t>ME 357: Lecture 19</a:t>
            </a:r>
            <a:endParaRPr lang="en-US" dirty="0"/>
          </a:p>
        </p:txBody>
      </p:sp>
      <p:sp>
        <p:nvSpPr>
          <p:cNvPr id="6" name="Slide Number Placeholder 5">
            <a:extLst>
              <a:ext uri="{FF2B5EF4-FFF2-40B4-BE49-F238E27FC236}">
                <a16:creationId xmlns:a16="http://schemas.microsoft.com/office/drawing/2014/main" id="{8525ADC7-E1B9-48F5-9BFB-9E2046AD8542}"/>
              </a:ext>
            </a:extLst>
          </p:cNvPr>
          <p:cNvSpPr>
            <a:spLocks noGrp="1"/>
          </p:cNvSpPr>
          <p:nvPr>
            <p:ph type="sldNum" sz="quarter" idx="12"/>
          </p:nvPr>
        </p:nvSpPr>
        <p:spPr/>
        <p:txBody>
          <a:bodyPr/>
          <a:lstStyle/>
          <a:p>
            <a:fld id="{B6F15528-21DE-4FAA-801E-634DDDAF4B2B}" type="slidenum">
              <a:rPr lang="en-US" smtClean="0"/>
              <a:pPr/>
              <a:t>40</a:t>
            </a:fld>
            <a:endParaRPr lang="en-US" dirty="0"/>
          </a:p>
        </p:txBody>
      </p:sp>
      <p:pic>
        <p:nvPicPr>
          <p:cNvPr id="19" name="Content Placeholder 18">
            <a:extLst>
              <a:ext uri="{FF2B5EF4-FFF2-40B4-BE49-F238E27FC236}">
                <a16:creationId xmlns:a16="http://schemas.microsoft.com/office/drawing/2014/main" id="{6A3AFD7D-6B65-4EF2-B1CC-7D33695419F1}"/>
              </a:ext>
            </a:extLst>
          </p:cNvPr>
          <p:cNvPicPr>
            <a:picLocks noGrp="1" noChangeAspect="1"/>
          </p:cNvPicPr>
          <p:nvPr>
            <p:ph sz="half" idx="2"/>
          </p:nvPr>
        </p:nvPicPr>
        <p:blipFill>
          <a:blip r:embed="rId3"/>
          <a:stretch>
            <a:fillRect/>
          </a:stretch>
        </p:blipFill>
        <p:spPr>
          <a:xfrm>
            <a:off x="6218238" y="2008360"/>
            <a:ext cx="4937125" cy="3698530"/>
          </a:xfrm>
          <a:prstGeom prst="rect">
            <a:avLst/>
          </a:prstGeom>
        </p:spPr>
      </p:pic>
    </p:spTree>
    <p:extLst>
      <p:ext uri="{BB962C8B-B14F-4D97-AF65-F5344CB8AC3E}">
        <p14:creationId xmlns:p14="http://schemas.microsoft.com/office/powerpoint/2010/main" val="215111782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9764-8650-4D62-A591-219278663175}"/>
              </a:ext>
            </a:extLst>
          </p:cNvPr>
          <p:cNvSpPr>
            <a:spLocks noGrp="1"/>
          </p:cNvSpPr>
          <p:nvPr>
            <p:ph type="title"/>
          </p:nvPr>
        </p:nvSpPr>
        <p:spPr/>
        <p:txBody>
          <a:bodyPr/>
          <a:lstStyle/>
          <a:p>
            <a:r>
              <a:rPr lang="en-US" dirty="0"/>
              <a:t>Chaos &amp; </a:t>
            </a:r>
            <a:r>
              <a:rPr lang="en-US" i="1" dirty="0"/>
              <a:t>Complexity</a:t>
            </a:r>
            <a:r>
              <a:rPr lang="en-US" dirty="0"/>
              <a:t> </a:t>
            </a:r>
          </a:p>
        </p:txBody>
      </p:sp>
      <p:sp>
        <p:nvSpPr>
          <p:cNvPr id="5" name="Date Placeholder 4">
            <a:extLst>
              <a:ext uri="{FF2B5EF4-FFF2-40B4-BE49-F238E27FC236}">
                <a16:creationId xmlns:a16="http://schemas.microsoft.com/office/drawing/2014/main" id="{EF11F2C3-8171-4557-AEE3-A07A796B09C4}"/>
              </a:ext>
            </a:extLst>
          </p:cNvPr>
          <p:cNvSpPr>
            <a:spLocks noGrp="1"/>
          </p:cNvSpPr>
          <p:nvPr>
            <p:ph type="dt" sz="half" idx="10"/>
          </p:nvPr>
        </p:nvSpPr>
        <p:spPr/>
        <p:txBody>
          <a:bodyPr/>
          <a:lstStyle/>
          <a:p>
            <a:r>
              <a:rPr lang="en-US" dirty="0"/>
              <a:t>JM Mahoney</a:t>
            </a:r>
          </a:p>
        </p:txBody>
      </p:sp>
      <p:sp>
        <p:nvSpPr>
          <p:cNvPr id="6" name="Footer Placeholder 5">
            <a:extLst>
              <a:ext uri="{FF2B5EF4-FFF2-40B4-BE49-F238E27FC236}">
                <a16:creationId xmlns:a16="http://schemas.microsoft.com/office/drawing/2014/main" id="{894F54B4-B89A-4248-AD8E-4E47336E2E76}"/>
              </a:ext>
            </a:extLst>
          </p:cNvPr>
          <p:cNvSpPr>
            <a:spLocks noGrp="1"/>
          </p:cNvSpPr>
          <p:nvPr>
            <p:ph type="ftr" sz="quarter" idx="11"/>
          </p:nvPr>
        </p:nvSpPr>
        <p:spPr/>
        <p:txBody>
          <a:bodyPr/>
          <a:lstStyle/>
          <a:p>
            <a:r>
              <a:rPr lang="en-US" dirty="0"/>
              <a:t>ME 357: Lecture 19</a:t>
            </a:r>
          </a:p>
        </p:txBody>
      </p:sp>
      <p:sp>
        <p:nvSpPr>
          <p:cNvPr id="7" name="Slide Number Placeholder 6">
            <a:extLst>
              <a:ext uri="{FF2B5EF4-FFF2-40B4-BE49-F238E27FC236}">
                <a16:creationId xmlns:a16="http://schemas.microsoft.com/office/drawing/2014/main" id="{F81C183B-B022-4647-BCCB-7088ACD01164}"/>
              </a:ext>
            </a:extLst>
          </p:cNvPr>
          <p:cNvSpPr>
            <a:spLocks noGrp="1"/>
          </p:cNvSpPr>
          <p:nvPr>
            <p:ph type="sldNum" sz="quarter" idx="12"/>
          </p:nvPr>
        </p:nvSpPr>
        <p:spPr/>
        <p:txBody>
          <a:bodyPr/>
          <a:lstStyle/>
          <a:p>
            <a:fld id="{B6F15528-21DE-4FAA-801E-634DDDAF4B2B}" type="slidenum">
              <a:rPr lang="en-US" smtClean="0"/>
              <a:pPr/>
              <a:t>41</a:t>
            </a:fld>
            <a:endParaRPr lang="en-US" dirty="0"/>
          </a:p>
        </p:txBody>
      </p:sp>
      <p:pic>
        <p:nvPicPr>
          <p:cNvPr id="6146" name="Picture 2" descr="Image result for ep box">
            <a:extLst>
              <a:ext uri="{FF2B5EF4-FFF2-40B4-BE49-F238E27FC236}">
                <a16:creationId xmlns:a16="http://schemas.microsoft.com/office/drawing/2014/main" id="{060B0E7B-3D77-4797-9FEA-F34B7CDCD4D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52018" y="1846263"/>
            <a:ext cx="8548290"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773326"/>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9764-8650-4D62-A591-219278663175}"/>
              </a:ext>
            </a:extLst>
          </p:cNvPr>
          <p:cNvSpPr>
            <a:spLocks noGrp="1"/>
          </p:cNvSpPr>
          <p:nvPr>
            <p:ph type="title"/>
          </p:nvPr>
        </p:nvSpPr>
        <p:spPr/>
        <p:txBody>
          <a:bodyPr/>
          <a:lstStyle/>
          <a:p>
            <a:r>
              <a:rPr lang="en-US" dirty="0"/>
              <a:t>Why Should We Care?</a:t>
            </a:r>
          </a:p>
        </p:txBody>
      </p:sp>
      <p:sp>
        <p:nvSpPr>
          <p:cNvPr id="5" name="Date Placeholder 4">
            <a:extLst>
              <a:ext uri="{FF2B5EF4-FFF2-40B4-BE49-F238E27FC236}">
                <a16:creationId xmlns:a16="http://schemas.microsoft.com/office/drawing/2014/main" id="{EF11F2C3-8171-4557-AEE3-A07A796B09C4}"/>
              </a:ext>
            </a:extLst>
          </p:cNvPr>
          <p:cNvSpPr>
            <a:spLocks noGrp="1"/>
          </p:cNvSpPr>
          <p:nvPr>
            <p:ph type="dt" sz="half" idx="10"/>
          </p:nvPr>
        </p:nvSpPr>
        <p:spPr/>
        <p:txBody>
          <a:bodyPr/>
          <a:lstStyle/>
          <a:p>
            <a:r>
              <a:rPr lang="en-US" dirty="0"/>
              <a:t>JM Mahoney</a:t>
            </a:r>
          </a:p>
        </p:txBody>
      </p:sp>
      <p:sp>
        <p:nvSpPr>
          <p:cNvPr id="6" name="Footer Placeholder 5">
            <a:extLst>
              <a:ext uri="{FF2B5EF4-FFF2-40B4-BE49-F238E27FC236}">
                <a16:creationId xmlns:a16="http://schemas.microsoft.com/office/drawing/2014/main" id="{894F54B4-B89A-4248-AD8E-4E47336E2E76}"/>
              </a:ext>
            </a:extLst>
          </p:cNvPr>
          <p:cNvSpPr>
            <a:spLocks noGrp="1"/>
          </p:cNvSpPr>
          <p:nvPr>
            <p:ph type="ftr" sz="quarter" idx="11"/>
          </p:nvPr>
        </p:nvSpPr>
        <p:spPr/>
        <p:txBody>
          <a:bodyPr/>
          <a:lstStyle/>
          <a:p>
            <a:r>
              <a:rPr lang="en-US" dirty="0"/>
              <a:t>ME 357: Lecture 19</a:t>
            </a:r>
          </a:p>
        </p:txBody>
      </p:sp>
      <p:sp>
        <p:nvSpPr>
          <p:cNvPr id="7" name="Slide Number Placeholder 6">
            <a:extLst>
              <a:ext uri="{FF2B5EF4-FFF2-40B4-BE49-F238E27FC236}">
                <a16:creationId xmlns:a16="http://schemas.microsoft.com/office/drawing/2014/main" id="{F81C183B-B022-4647-BCCB-7088ACD01164}"/>
              </a:ext>
            </a:extLst>
          </p:cNvPr>
          <p:cNvSpPr>
            <a:spLocks noGrp="1"/>
          </p:cNvSpPr>
          <p:nvPr>
            <p:ph type="sldNum" sz="quarter" idx="12"/>
          </p:nvPr>
        </p:nvSpPr>
        <p:spPr/>
        <p:txBody>
          <a:bodyPr/>
          <a:lstStyle/>
          <a:p>
            <a:fld id="{B6F15528-21DE-4FAA-801E-634DDDAF4B2B}" type="slidenum">
              <a:rPr lang="en-US" smtClean="0"/>
              <a:pPr/>
              <a:t>42</a:t>
            </a:fld>
            <a:endParaRPr lang="en-US" dirty="0"/>
          </a:p>
        </p:txBody>
      </p:sp>
      <p:sp>
        <p:nvSpPr>
          <p:cNvPr id="3" name="Content Placeholder 2">
            <a:extLst>
              <a:ext uri="{FF2B5EF4-FFF2-40B4-BE49-F238E27FC236}">
                <a16:creationId xmlns:a16="http://schemas.microsoft.com/office/drawing/2014/main" id="{60A172F6-5C4C-4957-9F46-F278AB0D97AE}"/>
              </a:ext>
            </a:extLst>
          </p:cNvPr>
          <p:cNvSpPr>
            <a:spLocks noGrp="1"/>
          </p:cNvSpPr>
          <p:nvPr>
            <p:ph idx="1"/>
          </p:nvPr>
        </p:nvSpPr>
        <p:spPr/>
        <p:txBody>
          <a:bodyPr>
            <a:normAutofit/>
          </a:bodyPr>
          <a:lstStyle/>
          <a:p>
            <a:pPr marL="22225" indent="0">
              <a:buNone/>
            </a:pPr>
            <a:endParaRPr lang="en-US" sz="4800" dirty="0"/>
          </a:p>
          <a:p>
            <a:pPr marL="22225" indent="0">
              <a:buNone/>
            </a:pPr>
            <a:r>
              <a:rPr lang="en-US" sz="4800" dirty="0"/>
              <a:t>Bachelor of </a:t>
            </a:r>
            <a:r>
              <a:rPr lang="en-US" sz="4800" b="1" dirty="0"/>
              <a:t>Science</a:t>
            </a:r>
          </a:p>
          <a:p>
            <a:pPr marL="22225" indent="0">
              <a:buNone/>
            </a:pPr>
            <a:r>
              <a:rPr lang="en-US" sz="4800" dirty="0"/>
              <a:t>	…not a Bachelor of “</a:t>
            </a:r>
            <a:r>
              <a:rPr lang="en-US" sz="4800" b="1" dirty="0"/>
              <a:t>Making Stuff</a:t>
            </a:r>
            <a:r>
              <a:rPr lang="en-US" sz="4800" dirty="0"/>
              <a:t>”</a:t>
            </a:r>
          </a:p>
          <a:p>
            <a:pPr lvl="1"/>
            <a:endParaRPr lang="en-US" sz="4400" dirty="0"/>
          </a:p>
        </p:txBody>
      </p:sp>
    </p:spTree>
    <p:extLst>
      <p:ext uri="{BB962C8B-B14F-4D97-AF65-F5344CB8AC3E}">
        <p14:creationId xmlns:p14="http://schemas.microsoft.com/office/powerpoint/2010/main" val="36418971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Mappings </a:t>
            </a:r>
          </a:p>
        </p:txBody>
      </p:sp>
      <p:sp>
        <p:nvSpPr>
          <p:cNvPr id="9" name="Content Placeholder 8"/>
          <p:cNvSpPr>
            <a:spLocks noGrp="1"/>
          </p:cNvSpPr>
          <p:nvPr>
            <p:ph idx="1"/>
          </p:nvPr>
        </p:nvSpPr>
        <p:spPr/>
        <p:txBody>
          <a:bodyPr/>
          <a:lstStyle/>
          <a:p>
            <a:pPr algn="just"/>
            <a:r>
              <a:rPr lang="en-US" dirty="0"/>
              <a:t>Instead of continuous system, can analyze </a:t>
            </a:r>
            <a:r>
              <a:rPr lang="en-US" dirty="0">
                <a:solidFill>
                  <a:srgbClr val="00B050"/>
                </a:solidFill>
              </a:rPr>
              <a:t>discrete </a:t>
            </a:r>
            <a:r>
              <a:rPr lang="en-US" dirty="0"/>
              <a:t>systems</a:t>
            </a:r>
          </a:p>
          <a:p>
            <a:pPr algn="just"/>
            <a:r>
              <a:rPr lang="en-US" dirty="0"/>
              <a:t>Get each value using previous value(s)</a:t>
            </a:r>
          </a:p>
          <a:p>
            <a:pPr algn="just"/>
            <a:r>
              <a:rPr lang="en-US" dirty="0"/>
              <a:t>These type of systems can appear in mechanics (e.g., Poincaré sections) and biological systems (e.g., predator-prey)</a:t>
            </a:r>
          </a:p>
          <a:p>
            <a:pPr algn="just"/>
            <a:r>
              <a:rPr lang="en-US" dirty="0"/>
              <a:t>Though deterministic, system can </a:t>
            </a:r>
            <a:r>
              <a:rPr lang="en-US" i="1" dirty="0"/>
              <a:t>appear</a:t>
            </a:r>
            <a:r>
              <a:rPr lang="en-US" dirty="0"/>
              <a:t> random</a:t>
            </a:r>
          </a:p>
          <a:p>
            <a:pPr lvl="1" algn="just"/>
            <a:r>
              <a:rPr lang="en-US" dirty="0"/>
              <a:t>Will look at system becoming </a:t>
            </a:r>
            <a:r>
              <a:rPr lang="en-US" dirty="0">
                <a:solidFill>
                  <a:srgbClr val="00B050"/>
                </a:solidFill>
              </a:rPr>
              <a:t>chaotic </a:t>
            </a:r>
          </a:p>
        </p:txBody>
      </p:sp>
      <p:sp>
        <p:nvSpPr>
          <p:cNvPr id="7" name="Footer Placeholder 6"/>
          <p:cNvSpPr>
            <a:spLocks noGrp="1"/>
          </p:cNvSpPr>
          <p:nvPr>
            <p:ph type="ftr" sz="quarter" idx="11"/>
          </p:nvPr>
        </p:nvSpPr>
        <p:spPr/>
        <p:txBody>
          <a:bodyPr/>
          <a:lstStyle/>
          <a:p>
            <a:r>
              <a:rPr lang="en-US" dirty="0"/>
              <a:t>ME 357: Lecture 19</a:t>
            </a:r>
          </a:p>
        </p:txBody>
      </p:sp>
      <p:sp>
        <p:nvSpPr>
          <p:cNvPr id="8" name="Slide Number Placeholder 7"/>
          <p:cNvSpPr>
            <a:spLocks noGrp="1"/>
          </p:cNvSpPr>
          <p:nvPr>
            <p:ph type="sldNum" sz="quarter" idx="12"/>
          </p:nvPr>
        </p:nvSpPr>
        <p:spPr/>
        <p:txBody>
          <a:bodyPr/>
          <a:lstStyle/>
          <a:p>
            <a:fld id="{B6F15528-21DE-4FAA-801E-634DDDAF4B2B}" type="slidenum">
              <a:rPr lang="en-US" smtClean="0"/>
              <a:pPr/>
              <a:t>43</a:t>
            </a:fld>
            <a:endParaRPr lang="en-US" dirty="0"/>
          </a:p>
        </p:txBody>
      </p:sp>
      <p:sp>
        <p:nvSpPr>
          <p:cNvPr id="3" name="Date Placeholder 2"/>
          <p:cNvSpPr>
            <a:spLocks noGrp="1"/>
          </p:cNvSpPr>
          <p:nvPr>
            <p:ph type="dt" sz="half" idx="10"/>
          </p:nvPr>
        </p:nvSpPr>
        <p:spPr/>
        <p:txBody>
          <a:bodyPr/>
          <a:lstStyle/>
          <a:p>
            <a:r>
              <a:rPr lang="en-US" dirty="0"/>
              <a:t>JM Mahoney</a:t>
            </a:r>
          </a:p>
        </p:txBody>
      </p:sp>
    </p:spTree>
    <p:extLst>
      <p:ext uri="{BB962C8B-B14F-4D97-AF65-F5344CB8AC3E}">
        <p14:creationId xmlns:p14="http://schemas.microsoft.com/office/powerpoint/2010/main" val="28938529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Map</a:t>
            </a:r>
          </a:p>
        </p:txBody>
      </p:sp>
      <p:pic>
        <p:nvPicPr>
          <p:cNvPr id="6" name="Content Placeholder 5"/>
          <p:cNvPicPr>
            <a:picLocks noGrp="1" noChangeAspect="1"/>
          </p:cNvPicPr>
          <p:nvPr>
            <p:ph idx="1"/>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724401" y="3249930"/>
            <a:ext cx="2386965" cy="255270"/>
          </a:xfrm>
        </p:spPr>
      </p:pic>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dirty="0"/>
          </a:p>
        </p:txBody>
      </p:sp>
      <p:sp>
        <p:nvSpPr>
          <p:cNvPr id="7" name="Content Placeholder 8"/>
          <p:cNvSpPr txBox="1">
            <a:spLocks/>
          </p:cNvSpPr>
          <p:nvPr/>
        </p:nvSpPr>
        <p:spPr>
          <a:xfrm>
            <a:off x="1981200" y="1752601"/>
            <a:ext cx="8229600" cy="4373563"/>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r>
              <a:rPr lang="en-US" dirty="0">
                <a:solidFill>
                  <a:schemeClr val="tx1">
                    <a:lumMod val="75000"/>
                    <a:lumOff val="25000"/>
                  </a:schemeClr>
                </a:solidFill>
              </a:rPr>
              <a:t>Common example of discrete map</a:t>
            </a:r>
          </a:p>
          <a:p>
            <a:r>
              <a:rPr lang="en-US" dirty="0">
                <a:solidFill>
                  <a:schemeClr val="tx1">
                    <a:lumMod val="75000"/>
                    <a:lumOff val="25000"/>
                  </a:schemeClr>
                </a:solidFill>
              </a:rPr>
              <a:t>Can capture elements of population dynamics (birthrate or starvation)</a:t>
            </a:r>
          </a:p>
        </p:txBody>
      </p:sp>
      <p:sp>
        <p:nvSpPr>
          <p:cNvPr id="3" name="Date Placeholder 2"/>
          <p:cNvSpPr>
            <a:spLocks noGrp="1"/>
          </p:cNvSpPr>
          <p:nvPr>
            <p:ph type="dt" sz="half" idx="10"/>
          </p:nvPr>
        </p:nvSpPr>
        <p:spPr/>
        <p:txBody>
          <a:bodyPr/>
          <a:lstStyle/>
          <a:p>
            <a:r>
              <a:rPr lang="en-US" dirty="0"/>
              <a:t>JM Mahoney</a:t>
            </a:r>
          </a:p>
        </p:txBody>
      </p:sp>
    </p:spTree>
    <p:extLst>
      <p:ext uri="{BB962C8B-B14F-4D97-AF65-F5344CB8AC3E}">
        <p14:creationId xmlns:p14="http://schemas.microsoft.com/office/powerpoint/2010/main" val="2909291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Time Series</a:t>
            </a:r>
          </a:p>
        </p:txBody>
      </p:sp>
      <p:sp>
        <p:nvSpPr>
          <p:cNvPr id="7" name="Text Placeholder 6"/>
          <p:cNvSpPr>
            <a:spLocks noGrp="1"/>
          </p:cNvSpPr>
          <p:nvPr>
            <p:ph type="body" idx="1"/>
          </p:nvPr>
        </p:nvSpPr>
        <p:spPr/>
        <p:txBody>
          <a:bodyPr/>
          <a:lstStyle/>
          <a:p>
            <a:pPr algn="ctr"/>
            <a:r>
              <a:rPr lang="en-US" dirty="0"/>
              <a:t>r = 2.5</a:t>
            </a:r>
          </a:p>
        </p:txBody>
      </p:sp>
      <p:pic>
        <p:nvPicPr>
          <p:cNvPr id="12" name="Content Placeholder 1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70090" y="2582863"/>
            <a:ext cx="4392458" cy="3378200"/>
          </a:xfrm>
          <a:prstGeom prst="rect">
            <a:avLst/>
          </a:prstGeom>
        </p:spPr>
      </p:pic>
      <p:sp>
        <p:nvSpPr>
          <p:cNvPr id="9" name="Text Placeholder 8"/>
          <p:cNvSpPr>
            <a:spLocks noGrp="1"/>
          </p:cNvSpPr>
          <p:nvPr>
            <p:ph type="body" sz="quarter" idx="3"/>
          </p:nvPr>
        </p:nvSpPr>
        <p:spPr/>
        <p:txBody>
          <a:bodyPr/>
          <a:lstStyle/>
          <a:p>
            <a:pPr algn="ctr"/>
            <a:r>
              <a:rPr lang="en-US" dirty="0"/>
              <a:t>r = 2.5</a:t>
            </a:r>
          </a:p>
        </p:txBody>
      </p:sp>
      <p:pic>
        <p:nvPicPr>
          <p:cNvPr id="15" name="Content Placeholder 14"/>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42653" y="2582863"/>
            <a:ext cx="4488294" cy="3378200"/>
          </a:xfrm>
          <a:prstGeom prst="rect">
            <a:avLst/>
          </a:prstGeom>
        </p:spPr>
      </p:pic>
      <p:sp>
        <p:nvSpPr>
          <p:cNvPr id="2" name="Date Placeholder 1"/>
          <p:cNvSpPr>
            <a:spLocks noGrp="1"/>
          </p:cNvSpPr>
          <p:nvPr>
            <p:ph type="dt" sz="half" idx="10"/>
          </p:nvPr>
        </p:nvSpPr>
        <p:spPr/>
        <p:txBody>
          <a:bodyPr/>
          <a:lstStyle/>
          <a:p>
            <a:r>
              <a:rPr lang="en-US" dirty="0"/>
              <a:t>JM Mahoney</a:t>
            </a:r>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45</a:t>
            </a:fld>
            <a:endParaRPr lang="en-US" dirty="0"/>
          </a:p>
        </p:txBody>
      </p:sp>
    </p:spTree>
    <p:extLst>
      <p:ext uri="{BB962C8B-B14F-4D97-AF65-F5344CB8AC3E}">
        <p14:creationId xmlns:p14="http://schemas.microsoft.com/office/powerpoint/2010/main" val="755415322"/>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Time Series</a:t>
            </a:r>
          </a:p>
        </p:txBody>
      </p:sp>
      <p:sp>
        <p:nvSpPr>
          <p:cNvPr id="7" name="Text Placeholder 6"/>
          <p:cNvSpPr>
            <a:spLocks noGrp="1"/>
          </p:cNvSpPr>
          <p:nvPr>
            <p:ph type="body" idx="1"/>
          </p:nvPr>
        </p:nvSpPr>
        <p:spPr/>
        <p:txBody>
          <a:bodyPr/>
          <a:lstStyle/>
          <a:p>
            <a:pPr algn="ctr"/>
            <a:r>
              <a:rPr lang="en-US" dirty="0"/>
              <a:t>r = 3.2</a:t>
            </a:r>
          </a:p>
        </p:txBody>
      </p:sp>
      <p:pic>
        <p:nvPicPr>
          <p:cNvPr id="12" name="Content Placeholder 1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70090" y="2582863"/>
            <a:ext cx="4392458" cy="3378200"/>
          </a:xfrm>
          <a:prstGeom prst="rect">
            <a:avLst/>
          </a:prstGeom>
        </p:spPr>
      </p:pic>
      <p:sp>
        <p:nvSpPr>
          <p:cNvPr id="9" name="Text Placeholder 8"/>
          <p:cNvSpPr>
            <a:spLocks noGrp="1"/>
          </p:cNvSpPr>
          <p:nvPr>
            <p:ph type="body" sz="quarter" idx="3"/>
          </p:nvPr>
        </p:nvSpPr>
        <p:spPr/>
        <p:txBody>
          <a:bodyPr/>
          <a:lstStyle/>
          <a:p>
            <a:pPr algn="ctr"/>
            <a:r>
              <a:rPr lang="en-US" dirty="0"/>
              <a:t>r = 3.2</a:t>
            </a:r>
          </a:p>
        </p:txBody>
      </p:sp>
      <p:pic>
        <p:nvPicPr>
          <p:cNvPr id="15" name="Content Placeholder 14"/>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42653" y="2582863"/>
            <a:ext cx="4488294" cy="3378200"/>
          </a:xfrm>
          <a:prstGeom prst="rect">
            <a:avLst/>
          </a:prstGeom>
        </p:spPr>
      </p:pic>
      <p:sp>
        <p:nvSpPr>
          <p:cNvPr id="2" name="Date Placeholder 1"/>
          <p:cNvSpPr>
            <a:spLocks noGrp="1"/>
          </p:cNvSpPr>
          <p:nvPr>
            <p:ph type="dt" sz="half" idx="10"/>
          </p:nvPr>
        </p:nvSpPr>
        <p:spPr/>
        <p:txBody>
          <a:bodyPr/>
          <a:lstStyle/>
          <a:p>
            <a:r>
              <a:rPr lang="en-US" dirty="0"/>
              <a:t>JM Mahoney</a:t>
            </a:r>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dirty="0"/>
          </a:p>
        </p:txBody>
      </p:sp>
    </p:spTree>
    <p:extLst>
      <p:ext uri="{BB962C8B-B14F-4D97-AF65-F5344CB8AC3E}">
        <p14:creationId xmlns:p14="http://schemas.microsoft.com/office/powerpoint/2010/main" val="2548851545"/>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Time Series</a:t>
            </a:r>
          </a:p>
        </p:txBody>
      </p:sp>
      <p:sp>
        <p:nvSpPr>
          <p:cNvPr id="7" name="Text Placeholder 6"/>
          <p:cNvSpPr>
            <a:spLocks noGrp="1"/>
          </p:cNvSpPr>
          <p:nvPr>
            <p:ph type="body" idx="1"/>
          </p:nvPr>
        </p:nvSpPr>
        <p:spPr/>
        <p:txBody>
          <a:bodyPr/>
          <a:lstStyle/>
          <a:p>
            <a:pPr algn="ctr"/>
            <a:r>
              <a:rPr lang="en-US" dirty="0"/>
              <a:t>r = 3.5</a:t>
            </a:r>
          </a:p>
        </p:txBody>
      </p:sp>
      <p:pic>
        <p:nvPicPr>
          <p:cNvPr id="11" name="Content Placeholder 1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22172" y="2582863"/>
            <a:ext cx="4488294" cy="3378200"/>
          </a:xfrm>
          <a:prstGeom prst="rect">
            <a:avLst/>
          </a:prstGeom>
        </p:spPr>
      </p:pic>
      <p:sp>
        <p:nvSpPr>
          <p:cNvPr id="9" name="Text Placeholder 8"/>
          <p:cNvSpPr>
            <a:spLocks noGrp="1"/>
          </p:cNvSpPr>
          <p:nvPr>
            <p:ph type="body" sz="quarter" idx="3"/>
          </p:nvPr>
        </p:nvSpPr>
        <p:spPr/>
        <p:txBody>
          <a:bodyPr/>
          <a:lstStyle/>
          <a:p>
            <a:pPr algn="ctr"/>
            <a:r>
              <a:rPr lang="en-US" dirty="0"/>
              <a:t>r = 3.75</a:t>
            </a:r>
          </a:p>
        </p:txBody>
      </p:sp>
      <p:pic>
        <p:nvPicPr>
          <p:cNvPr id="21" name="Content Placeholder 2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42653" y="2582863"/>
            <a:ext cx="4488294" cy="3378200"/>
          </a:xfrm>
          <a:prstGeom prst="rect">
            <a:avLst/>
          </a:prstGeom>
        </p:spPr>
      </p:pic>
      <p:sp>
        <p:nvSpPr>
          <p:cNvPr id="2" name="Date Placeholder 1"/>
          <p:cNvSpPr>
            <a:spLocks noGrp="1"/>
          </p:cNvSpPr>
          <p:nvPr>
            <p:ph type="dt" sz="half" idx="10"/>
          </p:nvPr>
        </p:nvSpPr>
        <p:spPr/>
        <p:txBody>
          <a:bodyPr/>
          <a:lstStyle/>
          <a:p>
            <a:r>
              <a:rPr lang="en-US" dirty="0"/>
              <a:t>JM Mahoney</a:t>
            </a:r>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dirty="0"/>
          </a:p>
        </p:txBody>
      </p:sp>
    </p:spTree>
    <p:extLst>
      <p:ext uri="{BB962C8B-B14F-4D97-AF65-F5344CB8AC3E}">
        <p14:creationId xmlns:p14="http://schemas.microsoft.com/office/powerpoint/2010/main" val="3138929491"/>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Time Series</a:t>
            </a:r>
          </a:p>
        </p:txBody>
      </p:sp>
      <p:sp>
        <p:nvSpPr>
          <p:cNvPr id="7" name="Text Placeholder 6"/>
          <p:cNvSpPr>
            <a:spLocks noGrp="1"/>
          </p:cNvSpPr>
          <p:nvPr>
            <p:ph type="body" idx="1"/>
          </p:nvPr>
        </p:nvSpPr>
        <p:spPr/>
        <p:txBody>
          <a:bodyPr/>
          <a:lstStyle/>
          <a:p>
            <a:pPr algn="ctr"/>
            <a:r>
              <a:rPr lang="en-US" dirty="0"/>
              <a:t>r = 3.85</a:t>
            </a:r>
          </a:p>
        </p:txBody>
      </p:sp>
      <p:pic>
        <p:nvPicPr>
          <p:cNvPr id="11" name="Content Placeholder 1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22172" y="2582863"/>
            <a:ext cx="4488294" cy="3378200"/>
          </a:xfrm>
          <a:prstGeom prst="rect">
            <a:avLst/>
          </a:prstGeom>
        </p:spPr>
      </p:pic>
      <p:sp>
        <p:nvSpPr>
          <p:cNvPr id="9" name="Text Placeholder 8"/>
          <p:cNvSpPr>
            <a:spLocks noGrp="1"/>
          </p:cNvSpPr>
          <p:nvPr>
            <p:ph type="body" sz="quarter" idx="3"/>
          </p:nvPr>
        </p:nvSpPr>
        <p:spPr/>
        <p:txBody>
          <a:bodyPr/>
          <a:lstStyle/>
          <a:p>
            <a:pPr algn="ctr"/>
            <a:r>
              <a:rPr lang="en-US" dirty="0"/>
              <a:t>r = 4</a:t>
            </a:r>
          </a:p>
        </p:txBody>
      </p:sp>
      <p:pic>
        <p:nvPicPr>
          <p:cNvPr id="15" name="Content Placeholder 14"/>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42653" y="2582863"/>
            <a:ext cx="4488294" cy="3378200"/>
          </a:xfrm>
          <a:prstGeom prst="rect">
            <a:avLst/>
          </a:prstGeom>
        </p:spPr>
      </p:pic>
      <p:sp>
        <p:nvSpPr>
          <p:cNvPr id="2" name="Date Placeholder 1"/>
          <p:cNvSpPr>
            <a:spLocks noGrp="1"/>
          </p:cNvSpPr>
          <p:nvPr>
            <p:ph type="dt" sz="half" idx="10"/>
          </p:nvPr>
        </p:nvSpPr>
        <p:spPr/>
        <p:txBody>
          <a:bodyPr/>
          <a:lstStyle/>
          <a:p>
            <a:r>
              <a:rPr lang="en-US" dirty="0"/>
              <a:t>JM Mahoney</a:t>
            </a:r>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dirty="0"/>
          </a:p>
        </p:txBody>
      </p:sp>
    </p:spTree>
    <p:extLst>
      <p:ext uri="{BB962C8B-B14F-4D97-AF65-F5344CB8AC3E}">
        <p14:creationId xmlns:p14="http://schemas.microsoft.com/office/powerpoint/2010/main" val="2103040964"/>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Time Series</a:t>
            </a:r>
          </a:p>
        </p:txBody>
      </p:sp>
      <p:sp>
        <p:nvSpPr>
          <p:cNvPr id="7" name="Text Placeholder 6"/>
          <p:cNvSpPr>
            <a:spLocks noGrp="1"/>
          </p:cNvSpPr>
          <p:nvPr>
            <p:ph type="body" idx="1"/>
          </p:nvPr>
        </p:nvSpPr>
        <p:spPr/>
        <p:txBody>
          <a:bodyPr/>
          <a:lstStyle/>
          <a:p>
            <a:pPr algn="ctr"/>
            <a:r>
              <a:rPr lang="en-US" dirty="0"/>
              <a:t>r = 4*</a:t>
            </a:r>
          </a:p>
        </p:txBody>
      </p:sp>
      <p:pic>
        <p:nvPicPr>
          <p:cNvPr id="11" name="Content Placeholder 1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02206" y="2582863"/>
            <a:ext cx="4528225" cy="3378200"/>
          </a:xfrm>
          <a:prstGeom prst="rect">
            <a:avLst/>
          </a:prstGeom>
        </p:spPr>
      </p:pic>
      <p:sp>
        <p:nvSpPr>
          <p:cNvPr id="9" name="Text Placeholder 8"/>
          <p:cNvSpPr>
            <a:spLocks noGrp="1"/>
          </p:cNvSpPr>
          <p:nvPr>
            <p:ph type="body" sz="quarter" idx="3"/>
          </p:nvPr>
        </p:nvSpPr>
        <p:spPr/>
        <p:txBody>
          <a:bodyPr/>
          <a:lstStyle/>
          <a:p>
            <a:pPr algn="ctr"/>
            <a:r>
              <a:rPr lang="en-US" dirty="0"/>
              <a:t>r = 4**</a:t>
            </a:r>
          </a:p>
        </p:txBody>
      </p:sp>
      <p:pic>
        <p:nvPicPr>
          <p:cNvPr id="15" name="Content Placeholder 14"/>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90571" y="2582863"/>
            <a:ext cx="4392458" cy="3378200"/>
          </a:xfrm>
          <a:prstGeom prst="rect">
            <a:avLst/>
          </a:prstGeom>
        </p:spPr>
      </p:pic>
      <p:sp>
        <p:nvSpPr>
          <p:cNvPr id="2" name="Date Placeholder 1"/>
          <p:cNvSpPr>
            <a:spLocks noGrp="1"/>
          </p:cNvSpPr>
          <p:nvPr>
            <p:ph type="dt" sz="half" idx="10"/>
          </p:nvPr>
        </p:nvSpPr>
        <p:spPr/>
        <p:txBody>
          <a:bodyPr/>
          <a:lstStyle/>
          <a:p>
            <a:r>
              <a:rPr lang="en-US" dirty="0"/>
              <a:t>JM Mahoney</a:t>
            </a:r>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dirty="0"/>
          </a:p>
        </p:txBody>
      </p:sp>
    </p:spTree>
    <p:extLst>
      <p:ext uri="{BB962C8B-B14F-4D97-AF65-F5344CB8AC3E}">
        <p14:creationId xmlns:p14="http://schemas.microsoft.com/office/powerpoint/2010/main" val="13876321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Plane Example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9F78AF4-F663-476E-AB9C-C7A806810650}"/>
                  </a:ext>
                </a:extLst>
              </p:cNvPr>
              <p:cNvSpPr>
                <a:spLocks noGrp="1"/>
              </p:cNvSpPr>
              <p:nvPr>
                <p:ph sz="half" idx="1"/>
              </p:nvPr>
            </p:nvSpPr>
            <p:spPr/>
            <p:txBody>
              <a:bodyPr>
                <a:normAutofit fontScale="92500"/>
              </a:bodyPr>
              <a:lstStyle/>
              <a:p>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 = 1</m:t>
                    </m:r>
                  </m:oMath>
                </a14:m>
                <a:endParaRPr lang="en-US" dirty="0"/>
              </a:p>
              <a:p>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 = 3</m:t>
                    </m:r>
                  </m:oMath>
                </a14:m>
                <a:endParaRPr lang="en-US" dirty="0"/>
              </a:p>
              <a:p>
                <a14:m>
                  <m:oMath xmlns:m="http://schemas.openxmlformats.org/officeDocument/2006/math">
                    <m:r>
                      <a:rPr lang="en-US" i="1" dirty="0" smtClean="0">
                        <a:latin typeface="Cambria Math" panose="02040503050406030204" pitchFamily="18" charset="0"/>
                      </a:rPr>
                      <m:t>𝑏</m:t>
                    </m:r>
                    <m:r>
                      <a:rPr lang="en-US" i="1" dirty="0" smtClean="0">
                        <a:latin typeface="Cambria Math" panose="02040503050406030204" pitchFamily="18" charset="0"/>
                      </a:rPr>
                      <m:t> = 1</m:t>
                    </m:r>
                  </m:oMath>
                </a14:m>
                <a:endParaRPr lang="en-US" dirty="0"/>
              </a:p>
              <a:p>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(0) = 1</m:t>
                    </m:r>
                  </m:oMath>
                </a14:m>
                <a:r>
                  <a:rPr lang="en-US" dirty="0"/>
                  <a:t>, </a:t>
                </a:r>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𝑥</m:t>
                        </m:r>
                      </m:e>
                    </m:acc>
                    <m:r>
                      <a:rPr lang="en-US" i="1" dirty="0">
                        <a:latin typeface="Cambria Math" panose="02040503050406030204" pitchFamily="18" charset="0"/>
                      </a:rPr>
                      <m:t>(0) =</m:t>
                    </m:r>
                    <m:r>
                      <a:rPr lang="en-US" b="0" i="1" dirty="0"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smtClean="0">
                        <a:latin typeface="Cambria Math" panose="02040503050406030204" pitchFamily="18" charset="0"/>
                      </a:rPr>
                      <m:t>)=0</m:t>
                    </m:r>
                  </m:oMath>
                </a14:m>
                <a:endParaRPr lang="en-US" dirty="0"/>
              </a:p>
              <a:p>
                <a:endParaRPr lang="en-US" dirty="0"/>
              </a:p>
              <a:p>
                <a:pPr marL="0" indent="0" algn="just">
                  <a:buNone/>
                </a:pPr>
                <a:r>
                  <a:rPr lang="en-US" dirty="0"/>
                  <a:t>Find and plot response of the system numerically</a:t>
                </a:r>
              </a:p>
              <a:p>
                <a:pPr marL="0" indent="0" algn="just">
                  <a:buNone/>
                </a:pPr>
                <a:r>
                  <a:rPr lang="en-US" dirty="0"/>
                  <a:t>Create time trajectory plots and phase plane</a:t>
                </a:r>
              </a:p>
            </p:txBody>
          </p:sp>
        </mc:Choice>
        <mc:Fallback xmlns="">
          <p:sp>
            <p:nvSpPr>
              <p:cNvPr id="7" name="Content Placeholder 6">
                <a:extLst>
                  <a:ext uri="{FF2B5EF4-FFF2-40B4-BE49-F238E27FC236}">
                    <a16:creationId xmlns:a16="http://schemas.microsoft.com/office/drawing/2014/main" id="{B9F78AF4-F663-476E-AB9C-C7A806810650}"/>
                  </a:ext>
                </a:extLst>
              </p:cNvPr>
              <p:cNvSpPr>
                <a:spLocks noGrp="1" noRot="1" noChangeAspect="1" noMove="1" noResize="1" noEditPoints="1" noAdjustHandles="1" noChangeArrowheads="1" noChangeShapeType="1" noTextEdit="1"/>
              </p:cNvSpPr>
              <p:nvPr>
                <p:ph sz="half" idx="1"/>
              </p:nvPr>
            </p:nvSpPr>
            <p:spPr>
              <a:blipFill>
                <a:blip r:embed="rId2"/>
                <a:stretch>
                  <a:fillRect l="-2963" t="-1212" r="-370"/>
                </a:stretch>
              </a:blipFill>
            </p:spPr>
            <p:txBody>
              <a:bodyPr/>
              <a:lstStyle/>
              <a:p>
                <a:r>
                  <a:rPr lang="en-US">
                    <a:noFill/>
                  </a:rPr>
                  <a:t> </a:t>
                </a:r>
              </a:p>
            </p:txBody>
          </p:sp>
        </mc:Fallback>
      </mc:AlternateContent>
      <p:sp>
        <p:nvSpPr>
          <p:cNvPr id="6" name="Date Placeholder 5"/>
          <p:cNvSpPr>
            <a:spLocks noGrp="1"/>
          </p:cNvSpPr>
          <p:nvPr>
            <p:ph type="dt" sz="half" idx="10"/>
          </p:nvPr>
        </p:nvSpPr>
        <p:spPr/>
        <p:txBody>
          <a:bodyPr/>
          <a:lstStyle/>
          <a:p>
            <a:r>
              <a:rPr lang="en-US" dirty="0"/>
              <a:t>JM Mahoney</a:t>
            </a:r>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dirty="0"/>
          </a:p>
        </p:txBody>
      </p:sp>
      <p:pic>
        <p:nvPicPr>
          <p:cNvPr id="9" name="Content Placeholder 8">
            <a:extLst>
              <a:ext uri="{FF2B5EF4-FFF2-40B4-BE49-F238E27FC236}">
                <a16:creationId xmlns:a16="http://schemas.microsoft.com/office/drawing/2014/main" id="{860C3F0C-0121-4F4C-88C2-08EB322C7F7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43750" y="1952625"/>
            <a:ext cx="3086100" cy="3810000"/>
          </a:xfrm>
          <a:prstGeom prst="rect">
            <a:avLst/>
          </a:prstGeom>
        </p:spPr>
      </p:pic>
    </p:spTree>
    <p:extLst>
      <p:ext uri="{BB962C8B-B14F-4D97-AF65-F5344CB8AC3E}">
        <p14:creationId xmlns:p14="http://schemas.microsoft.com/office/powerpoint/2010/main" val="840095135"/>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Time Series</a:t>
            </a: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3856" y="1846263"/>
            <a:ext cx="5344613" cy="4022725"/>
          </a:xfrm>
          <a:prstGeom prst="rect">
            <a:avLst/>
          </a:prstGeom>
        </p:spPr>
      </p:pic>
      <p:sp>
        <p:nvSpPr>
          <p:cNvPr id="4" name="Date Placeholder 3"/>
          <p:cNvSpPr>
            <a:spLocks noGrp="1"/>
          </p:cNvSpPr>
          <p:nvPr>
            <p:ph type="dt" sz="half" idx="10"/>
          </p:nvPr>
        </p:nvSpPr>
        <p:spPr/>
        <p:txBody>
          <a:bodyPr/>
          <a:lstStyle/>
          <a:p>
            <a:r>
              <a:rPr lang="en-US" dirty="0"/>
              <a:t>JM Mahoney</a:t>
            </a:r>
          </a:p>
        </p:txBody>
      </p:sp>
      <p:sp>
        <p:nvSpPr>
          <p:cNvPr id="7" name="Footer Placeholder 6"/>
          <p:cNvSpPr>
            <a:spLocks noGrp="1"/>
          </p:cNvSpPr>
          <p:nvPr>
            <p:ph type="ftr" sz="quarter" idx="11"/>
          </p:nvPr>
        </p:nvSpPr>
        <p:spPr/>
        <p:txBody>
          <a:bodyPr/>
          <a:lstStyle/>
          <a:p>
            <a:r>
              <a:rPr lang="en-US" dirty="0"/>
              <a:t>ME 357: Lecture 19</a:t>
            </a:r>
          </a:p>
        </p:txBody>
      </p:sp>
      <p:sp>
        <p:nvSpPr>
          <p:cNvPr id="8" name="Slide Number Placeholder 7"/>
          <p:cNvSpPr>
            <a:spLocks noGrp="1"/>
          </p:cNvSpPr>
          <p:nvPr>
            <p:ph type="sldNum" sz="quarter" idx="12"/>
          </p:nvPr>
        </p:nvSpPr>
        <p:spPr/>
        <p:txBody>
          <a:bodyPr/>
          <a:lstStyle/>
          <a:p>
            <a:fld id="{B6F15528-21DE-4FAA-801E-634DDDAF4B2B}" type="slidenum">
              <a:rPr lang="en-US" smtClean="0"/>
              <a:pPr/>
              <a:t>50</a:t>
            </a:fld>
            <a:endParaRPr lang="en-US" dirty="0"/>
          </a:p>
        </p:txBody>
      </p:sp>
    </p:spTree>
    <p:extLst>
      <p:ext uri="{BB962C8B-B14F-4D97-AF65-F5344CB8AC3E}">
        <p14:creationId xmlns:p14="http://schemas.microsoft.com/office/powerpoint/2010/main" val="489964828"/>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or Random?</a:t>
            </a:r>
          </a:p>
        </p:txBody>
      </p:sp>
      <p:sp>
        <p:nvSpPr>
          <p:cNvPr id="3" name="Text Placeholder 2"/>
          <p:cNvSpPr>
            <a:spLocks noGrp="1"/>
          </p:cNvSpPr>
          <p:nvPr>
            <p:ph type="body" idx="1"/>
          </p:nvPr>
        </p:nvSpPr>
        <p:spPr/>
        <p:txBody>
          <a:bodyPr/>
          <a:lstStyle/>
          <a:p>
            <a:pPr algn="ctr"/>
            <a:r>
              <a:rPr lang="en-US" dirty="0"/>
              <a:t>Histogram</a:t>
            </a:r>
          </a:p>
        </p:txBody>
      </p:sp>
      <p:pic>
        <p:nvPicPr>
          <p:cNvPr id="12" name="Content Placeholder 1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408255" y="2582863"/>
            <a:ext cx="4316127" cy="3378200"/>
          </a:xfrm>
          <a:prstGeom prst="rect">
            <a:avLst/>
          </a:prstGeom>
        </p:spPr>
      </p:pic>
      <p:sp>
        <p:nvSpPr>
          <p:cNvPr id="5" name="Text Placeholder 4"/>
          <p:cNvSpPr>
            <a:spLocks noGrp="1"/>
          </p:cNvSpPr>
          <p:nvPr>
            <p:ph type="body" sz="quarter" idx="3"/>
          </p:nvPr>
        </p:nvSpPr>
        <p:spPr/>
        <p:txBody>
          <a:bodyPr/>
          <a:lstStyle/>
          <a:p>
            <a:pPr algn="ctr"/>
            <a:r>
              <a:rPr lang="en-US" dirty="0"/>
              <a:t>Correlation </a:t>
            </a:r>
          </a:p>
        </p:txBody>
      </p:sp>
      <p:pic>
        <p:nvPicPr>
          <p:cNvPr id="17" name="Content Placeholder 16"/>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31605" y="2582863"/>
            <a:ext cx="4310391" cy="3378200"/>
          </a:xfrm>
          <a:prstGeom prst="rect">
            <a:avLst/>
          </a:prstGeom>
        </p:spPr>
      </p:pic>
      <p:sp>
        <p:nvSpPr>
          <p:cNvPr id="4" name="Date Placeholder 3"/>
          <p:cNvSpPr>
            <a:spLocks noGrp="1"/>
          </p:cNvSpPr>
          <p:nvPr>
            <p:ph type="dt" sz="half" idx="10"/>
          </p:nvPr>
        </p:nvSpPr>
        <p:spPr/>
        <p:txBody>
          <a:bodyPr/>
          <a:lstStyle/>
          <a:p>
            <a:r>
              <a:rPr lang="en-US" dirty="0"/>
              <a:t>JM Mahoney</a:t>
            </a:r>
          </a:p>
        </p:txBody>
      </p:sp>
      <p:sp>
        <p:nvSpPr>
          <p:cNvPr id="7" name="Footer Placeholder 6"/>
          <p:cNvSpPr>
            <a:spLocks noGrp="1"/>
          </p:cNvSpPr>
          <p:nvPr>
            <p:ph type="ftr" sz="quarter" idx="11"/>
          </p:nvPr>
        </p:nvSpPr>
        <p:spPr/>
        <p:txBody>
          <a:bodyPr/>
          <a:lstStyle/>
          <a:p>
            <a:r>
              <a:rPr lang="en-US" dirty="0"/>
              <a:t>ME 357: Lecture 19</a:t>
            </a:r>
          </a:p>
        </p:txBody>
      </p:sp>
      <p:sp>
        <p:nvSpPr>
          <p:cNvPr id="8" name="Slide Number Placeholder 7"/>
          <p:cNvSpPr>
            <a:spLocks noGrp="1"/>
          </p:cNvSpPr>
          <p:nvPr>
            <p:ph type="sldNum" sz="quarter" idx="12"/>
          </p:nvPr>
        </p:nvSpPr>
        <p:spPr/>
        <p:txBody>
          <a:bodyPr/>
          <a:lstStyle/>
          <a:p>
            <a:fld id="{B6F15528-21DE-4FAA-801E-634DDDAF4B2B}" type="slidenum">
              <a:rPr lang="en-US" smtClean="0"/>
              <a:pPr/>
              <a:t>51</a:t>
            </a:fld>
            <a:endParaRPr lang="en-US" dirty="0"/>
          </a:p>
        </p:txBody>
      </p:sp>
    </p:spTree>
    <p:extLst>
      <p:ext uri="{BB962C8B-B14F-4D97-AF65-F5344CB8AC3E}">
        <p14:creationId xmlns:p14="http://schemas.microsoft.com/office/powerpoint/2010/main" val="562807544"/>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or Random?</a:t>
            </a:r>
          </a:p>
        </p:txBody>
      </p:sp>
      <p:sp>
        <p:nvSpPr>
          <p:cNvPr id="3" name="Text Placeholder 2"/>
          <p:cNvSpPr>
            <a:spLocks noGrp="1"/>
          </p:cNvSpPr>
          <p:nvPr>
            <p:ph type="body" idx="1"/>
          </p:nvPr>
        </p:nvSpPr>
        <p:spPr/>
        <p:txBody>
          <a:bodyPr/>
          <a:lstStyle/>
          <a:p>
            <a:pPr algn="ctr"/>
            <a:r>
              <a:rPr lang="en-US" dirty="0"/>
              <a:t>Histogram</a:t>
            </a:r>
          </a:p>
        </p:txBody>
      </p:sp>
      <p:pic>
        <p:nvPicPr>
          <p:cNvPr id="11" name="Content Placeholder 1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408255" y="2582863"/>
            <a:ext cx="4316127" cy="3378200"/>
          </a:xfrm>
          <a:prstGeom prst="rect">
            <a:avLst/>
          </a:prstGeom>
        </p:spPr>
      </p:pic>
      <p:sp>
        <p:nvSpPr>
          <p:cNvPr id="5" name="Text Placeholder 4"/>
          <p:cNvSpPr>
            <a:spLocks noGrp="1"/>
          </p:cNvSpPr>
          <p:nvPr>
            <p:ph type="body" sz="quarter" idx="3"/>
          </p:nvPr>
        </p:nvSpPr>
        <p:spPr/>
        <p:txBody>
          <a:bodyPr/>
          <a:lstStyle/>
          <a:p>
            <a:pPr algn="ctr"/>
            <a:r>
              <a:rPr lang="en-US" dirty="0"/>
              <a:t>Correlation </a:t>
            </a:r>
          </a:p>
        </p:txBody>
      </p:sp>
      <p:pic>
        <p:nvPicPr>
          <p:cNvPr id="15" name="Content Placeholder 14"/>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40650" y="2582863"/>
            <a:ext cx="4292301" cy="3378200"/>
          </a:xfrm>
          <a:prstGeom prst="rect">
            <a:avLst/>
          </a:prstGeom>
        </p:spPr>
      </p:pic>
      <p:sp>
        <p:nvSpPr>
          <p:cNvPr id="4" name="Date Placeholder 3"/>
          <p:cNvSpPr>
            <a:spLocks noGrp="1"/>
          </p:cNvSpPr>
          <p:nvPr>
            <p:ph type="dt" sz="half" idx="10"/>
          </p:nvPr>
        </p:nvSpPr>
        <p:spPr/>
        <p:txBody>
          <a:bodyPr/>
          <a:lstStyle/>
          <a:p>
            <a:r>
              <a:rPr lang="en-US" dirty="0"/>
              <a:t>JM Mahoney</a:t>
            </a:r>
          </a:p>
        </p:txBody>
      </p:sp>
      <p:sp>
        <p:nvSpPr>
          <p:cNvPr id="7" name="Footer Placeholder 6"/>
          <p:cNvSpPr>
            <a:spLocks noGrp="1"/>
          </p:cNvSpPr>
          <p:nvPr>
            <p:ph type="ftr" sz="quarter" idx="11"/>
          </p:nvPr>
        </p:nvSpPr>
        <p:spPr/>
        <p:txBody>
          <a:bodyPr/>
          <a:lstStyle/>
          <a:p>
            <a:r>
              <a:rPr lang="en-US" dirty="0"/>
              <a:t>ME 357: Lecture 19</a:t>
            </a:r>
          </a:p>
        </p:txBody>
      </p:sp>
      <p:sp>
        <p:nvSpPr>
          <p:cNvPr id="8" name="Slide Number Placeholder 7"/>
          <p:cNvSpPr>
            <a:spLocks noGrp="1"/>
          </p:cNvSpPr>
          <p:nvPr>
            <p:ph type="sldNum" sz="quarter" idx="12"/>
          </p:nvPr>
        </p:nvSpPr>
        <p:spPr/>
        <p:txBody>
          <a:bodyPr/>
          <a:lstStyle/>
          <a:p>
            <a:fld id="{B6F15528-21DE-4FAA-801E-634DDDAF4B2B}" type="slidenum">
              <a:rPr lang="en-US" smtClean="0"/>
              <a:pPr/>
              <a:t>52</a:t>
            </a:fld>
            <a:endParaRPr lang="en-US" dirty="0"/>
          </a:p>
        </p:txBody>
      </p:sp>
    </p:spTree>
    <p:extLst>
      <p:ext uri="{BB962C8B-B14F-4D97-AF65-F5344CB8AC3E}">
        <p14:creationId xmlns:p14="http://schemas.microsoft.com/office/powerpoint/2010/main" val="15462939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Bifurcation Diagram </a:t>
            </a:r>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53</a:t>
            </a:fld>
            <a:endParaRPr lang="en-US" dirty="0"/>
          </a:p>
        </p:txBody>
      </p:sp>
      <p:sp>
        <p:nvSpPr>
          <p:cNvPr id="3" name="Date Placeholder 2"/>
          <p:cNvSpPr>
            <a:spLocks noGrp="1"/>
          </p:cNvSpPr>
          <p:nvPr>
            <p:ph type="dt" sz="half" idx="10"/>
          </p:nvPr>
        </p:nvSpPr>
        <p:spPr/>
        <p:txBody>
          <a:bodyPr/>
          <a:lstStyle/>
          <a:p>
            <a:r>
              <a:rPr lang="en-US" dirty="0"/>
              <a:t>JM Mahoney</a:t>
            </a:r>
          </a:p>
        </p:txBody>
      </p:sp>
      <p:pic>
        <p:nvPicPr>
          <p:cNvPr id="12" name="Content Placeholder 11"/>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725527" y="1846264"/>
            <a:ext cx="4785397" cy="4022725"/>
          </a:xfrm>
          <a:prstGeom prst="rect">
            <a:avLst/>
          </a:prstGeom>
        </p:spPr>
      </p:pic>
    </p:spTree>
    <p:extLst>
      <p:ext uri="{BB962C8B-B14F-4D97-AF65-F5344CB8AC3E}">
        <p14:creationId xmlns:p14="http://schemas.microsoft.com/office/powerpoint/2010/main" val="687725364"/>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Stability Analysis of a </a:t>
            </a:r>
            <a:br>
              <a:rPr lang="en-US" dirty="0"/>
            </a:br>
            <a:r>
              <a:rPr lang="en-US" dirty="0"/>
              <a:t>Linear System</a:t>
            </a:r>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54</a:t>
            </a:fld>
            <a:endParaRPr lang="en-US" dirty="0"/>
          </a:p>
        </p:txBody>
      </p:sp>
      <p:pic>
        <p:nvPicPr>
          <p:cNvPr id="8" name="Picture 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029201" y="2133601"/>
            <a:ext cx="1826895" cy="523875"/>
          </a:xfrm>
          <a:prstGeom prst="rect">
            <a:avLst/>
          </a:prstGeom>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3124200"/>
            <a:ext cx="3657600" cy="2980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3124200"/>
            <a:ext cx="3657600" cy="2980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r>
              <a:rPr lang="en-US" dirty="0"/>
              <a:t>JM Mahoney</a:t>
            </a:r>
          </a:p>
        </p:txBody>
      </p:sp>
    </p:spTree>
    <p:extLst>
      <p:ext uri="{BB962C8B-B14F-4D97-AF65-F5344CB8AC3E}">
        <p14:creationId xmlns:p14="http://schemas.microsoft.com/office/powerpoint/2010/main" val="134819503"/>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algn="just"/>
                <a:r>
                  <a:rPr lang="en-US" dirty="0"/>
                  <a:t>Recall </a:t>
                </a:r>
                <a:r>
                  <a:rPr lang="en-US" i="1" dirty="0"/>
                  <a:t>Taylor Series Expansion </a:t>
                </a:r>
                <a:r>
                  <a:rPr lang="en-US" dirty="0"/>
                  <a:t>for function:</a:t>
                </a:r>
              </a:p>
              <a:p>
                <a:pPr algn="just"/>
                <a:endParaRPr lang="en-US" dirty="0"/>
              </a:p>
              <a:p>
                <a:pPr algn="just"/>
                <a:endParaRPr lang="en-US" dirty="0"/>
              </a:p>
              <a:p>
                <a:pPr algn="just"/>
                <a:r>
                  <a:rPr lang="en-US" dirty="0"/>
                  <a:t>Truncate series after first derivative:</a:t>
                </a:r>
              </a:p>
              <a:p>
                <a:pPr algn="just"/>
                <a:endParaRPr lang="en-US" dirty="0"/>
              </a:p>
              <a:p>
                <a:pPr algn="just"/>
                <a:endParaRPr lang="en-US" dirty="0"/>
              </a:p>
              <a:p>
                <a:pPr algn="just"/>
                <a:endParaRPr lang="en-US" dirty="0"/>
              </a:p>
              <a:p>
                <a:pPr lvl="1" algn="just"/>
                <a:r>
                  <a:rPr lang="en-US" dirty="0"/>
                  <a:t>where </a:t>
                </a:r>
                <a14:m>
                  <m:oMath xmlns:m="http://schemas.openxmlformats.org/officeDocument/2006/math">
                    <m:r>
                      <a:rPr lang="en-US" i="1" dirty="0" smtClean="0">
                        <a:latin typeface="Cambria Math" panose="02040503050406030204" pitchFamily="18" charset="0"/>
                      </a:rPr>
                      <m:t>𝑥</m:t>
                    </m:r>
                    <m:r>
                      <a:rPr lang="en-US" i="1" baseline="-25000" dirty="0">
                        <a:latin typeface="Cambria Math" panose="02040503050406030204" pitchFamily="18" charset="0"/>
                      </a:rPr>
                      <m:t>0</m:t>
                    </m:r>
                  </m:oMath>
                </a14:m>
                <a:r>
                  <a:rPr lang="en-US" dirty="0"/>
                  <a:t> is an equilibrium point (all derivatives of state variables are zero in autonomous system)</a:t>
                </a:r>
              </a:p>
              <a:p>
                <a:pPr lvl="2" algn="just"/>
                <a:r>
                  <a:rPr lang="en-US" dirty="0"/>
                  <a:t>Can be one, many or infinite equilibrium points</a:t>
                </a:r>
              </a:p>
              <a:p>
                <a:pPr lvl="1" algn="just"/>
                <a:r>
                  <a:rPr lang="en-US" dirty="0"/>
                  <a:t>Analyze motion “close” to equilibrium point</a:t>
                </a:r>
              </a:p>
              <a:p>
                <a:pPr lvl="1" algn="just"/>
                <a:r>
                  <a:rPr lang="en-US" dirty="0">
                    <a:solidFill>
                      <a:srgbClr val="FF0000"/>
                    </a:solidFill>
                  </a:rPr>
                  <a:t>Error will increase as we move away from equilibrium point</a:t>
                </a:r>
              </a:p>
              <a:p>
                <a:pPr algn="just"/>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6"/>
                <a:stretch>
                  <a:fillRect l="-1091" t="-197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55</a:t>
            </a:fld>
            <a:endParaRPr lang="en-US" dirty="0"/>
          </a:p>
        </p:txBody>
      </p:sp>
      <p:pic>
        <p:nvPicPr>
          <p:cNvPr id="6" name="Content Placeholder 8"/>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091815" y="2209800"/>
            <a:ext cx="6008370" cy="560070"/>
          </a:xfrm>
          <a:prstGeom prst="rect">
            <a:avLst/>
          </a:prstGeom>
        </p:spPr>
      </p:pic>
      <p:pic>
        <p:nvPicPr>
          <p:cNvPr id="7" name="Picture 6"/>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448175" y="3390900"/>
            <a:ext cx="3295650" cy="266700"/>
          </a:xfrm>
          <a:prstGeom prst="rect">
            <a:avLst/>
          </a:prstGeom>
        </p:spPr>
      </p:pic>
      <p:pic>
        <p:nvPicPr>
          <p:cNvPr id="10" name="Picture 9"/>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410075" y="3935730"/>
            <a:ext cx="3371850" cy="255270"/>
          </a:xfrm>
          <a:prstGeom prst="rect">
            <a:avLst/>
          </a:prstGeom>
        </p:spPr>
      </p:pic>
      <p:sp>
        <p:nvSpPr>
          <p:cNvPr id="8" name="Date Placeholder 7"/>
          <p:cNvSpPr>
            <a:spLocks noGrp="1"/>
          </p:cNvSpPr>
          <p:nvPr>
            <p:ph type="dt" sz="half" idx="10"/>
          </p:nvPr>
        </p:nvSpPr>
        <p:spPr/>
        <p:txBody>
          <a:bodyPr/>
          <a:lstStyle/>
          <a:p>
            <a:r>
              <a:rPr lang="en-US" dirty="0"/>
              <a:t>JM Mahoney</a:t>
            </a:r>
          </a:p>
        </p:txBody>
      </p:sp>
    </p:spTree>
    <p:extLst>
      <p:ext uri="{BB962C8B-B14F-4D97-AF65-F5344CB8AC3E}">
        <p14:creationId xmlns:p14="http://schemas.microsoft.com/office/powerpoint/2010/main" val="2072416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fade">
                                      <p:cBhvr>
                                        <p:cTn id="26" dur="500"/>
                                        <p:tgtEl>
                                          <p:spTgt spid="3">
                                            <p:txEl>
                                              <p:pRg st="9" end="9"/>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fade">
                                      <p:cBhvr>
                                        <p:cTn id="2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Duffing Oscillator </a:t>
            </a:r>
            <a:br>
              <a:rPr lang="en-US" dirty="0"/>
            </a:br>
            <a:r>
              <a:rPr lang="en-US" dirty="0"/>
              <a:t>Autonomous </a:t>
            </a:r>
          </a:p>
        </p:txBody>
      </p:sp>
      <p:sp>
        <p:nvSpPr>
          <p:cNvPr id="7" name="Content Placeholder 6"/>
          <p:cNvSpPr>
            <a:spLocks noGrp="1"/>
          </p:cNvSpPr>
          <p:nvPr>
            <p:ph idx="1"/>
          </p:nvPr>
        </p:nvSpPr>
        <p:spPr/>
        <p:txBody>
          <a:bodyPr>
            <a:normAutofit lnSpcReduction="10000"/>
          </a:bodyPr>
          <a:lstStyle/>
          <a:p>
            <a:pPr algn="just"/>
            <a:r>
              <a:rPr lang="en-US" dirty="0"/>
              <a:t>ODE</a:t>
            </a:r>
          </a:p>
          <a:p>
            <a:pPr algn="just"/>
            <a:endParaRPr lang="en-US" dirty="0"/>
          </a:p>
          <a:p>
            <a:pPr marL="868680" lvl="1" indent="-457200" algn="just">
              <a:buFont typeface="+mj-lt"/>
              <a:buAutoNum type="arabicPeriod"/>
            </a:pPr>
            <a:r>
              <a:rPr lang="en-US" dirty="0"/>
              <a:t>Write in state-space form</a:t>
            </a:r>
          </a:p>
          <a:p>
            <a:pPr marL="868680" lvl="1" indent="-457200" algn="just">
              <a:buFont typeface="+mj-lt"/>
              <a:buAutoNum type="arabicPeriod"/>
            </a:pPr>
            <a:endParaRPr lang="en-US" dirty="0"/>
          </a:p>
          <a:p>
            <a:pPr marL="868680" lvl="1" indent="-457200" algn="just">
              <a:buFont typeface="+mj-lt"/>
              <a:buAutoNum type="arabicPeriod"/>
            </a:pPr>
            <a:endParaRPr lang="en-US" dirty="0"/>
          </a:p>
          <a:p>
            <a:pPr marL="868680" lvl="1" indent="-457200" algn="just">
              <a:buFont typeface="+mj-lt"/>
              <a:buAutoNum type="arabicPeriod"/>
            </a:pPr>
            <a:endParaRPr lang="en-US" dirty="0"/>
          </a:p>
          <a:p>
            <a:pPr marL="868680" lvl="1" indent="-457200" algn="just">
              <a:buFont typeface="+mj-lt"/>
              <a:buAutoNum type="arabicPeriod"/>
            </a:pPr>
            <a:r>
              <a:rPr lang="en-US" dirty="0"/>
              <a:t>Find Jacobian of system</a:t>
            </a:r>
          </a:p>
          <a:p>
            <a:pPr marL="868680" lvl="1" indent="-457200" algn="just">
              <a:buFont typeface="+mj-lt"/>
              <a:buAutoNum type="arabicPeriod"/>
            </a:pPr>
            <a:endParaRPr lang="en-US" dirty="0"/>
          </a:p>
          <a:p>
            <a:pPr marL="868680" lvl="1" indent="-457200" algn="just">
              <a:buFont typeface="+mj-lt"/>
              <a:buAutoNum type="arabicPeriod"/>
            </a:pPr>
            <a:endParaRPr lang="en-US" dirty="0"/>
          </a:p>
          <a:p>
            <a:pPr marL="868680" lvl="1" indent="-457200" algn="just">
              <a:buFont typeface="+mj-lt"/>
              <a:buAutoNum type="arabicPeriod"/>
            </a:pPr>
            <a:endParaRPr lang="en-US" dirty="0"/>
          </a:p>
          <a:p>
            <a:pPr marL="868680" lvl="1" indent="-457200" algn="just">
              <a:buFont typeface="+mj-lt"/>
              <a:buAutoNum type="arabicPeriod"/>
            </a:pPr>
            <a:endParaRPr lang="en-US" dirty="0"/>
          </a:p>
          <a:p>
            <a:pPr marL="868680" lvl="1" indent="-457200" algn="just">
              <a:buFont typeface="+mj-lt"/>
              <a:buAutoNum type="arabicPeriod"/>
            </a:pPr>
            <a:r>
              <a:rPr lang="en-US" dirty="0"/>
              <a:t>Find equilibrium point(s) where all derivatives are zero</a:t>
            </a:r>
          </a:p>
          <a:p>
            <a:pPr marL="868680" lvl="1" indent="-457200" algn="just">
              <a:buFont typeface="+mj-lt"/>
              <a:buAutoNum type="arabicPeriod"/>
            </a:pPr>
            <a:endParaRPr lang="en-US" dirty="0"/>
          </a:p>
          <a:p>
            <a:pPr marL="868680" lvl="1" indent="-457200" algn="just">
              <a:buFont typeface="+mj-lt"/>
              <a:buAutoNum type="arabicPeriod"/>
            </a:pPr>
            <a:endParaRPr lang="en-US" dirty="0"/>
          </a:p>
          <a:p>
            <a:pPr marL="868680" lvl="1" indent="-457200" algn="just">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dirty="0"/>
          </a:p>
        </p:txBody>
      </p:sp>
      <p:pic>
        <p:nvPicPr>
          <p:cNvPr id="8" name="Picture 7"/>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839654" y="2133600"/>
            <a:ext cx="2512695" cy="274320"/>
          </a:xfrm>
          <a:prstGeom prst="rect">
            <a:avLst/>
          </a:prstGeom>
        </p:spPr>
      </p:pic>
      <p:pic>
        <p:nvPicPr>
          <p:cNvPr id="19" name="Picture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42667" y="5625047"/>
            <a:ext cx="3306666" cy="304762"/>
          </a:xfrm>
          <a:prstGeom prst="rect">
            <a:avLst/>
          </a:prstGeom>
        </p:spPr>
      </p:pic>
      <p:pic>
        <p:nvPicPr>
          <p:cNvPr id="14" name="Picture 1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531182" y="3295650"/>
            <a:ext cx="2600325" cy="285750"/>
          </a:xfrm>
          <a:prstGeom prst="rect">
            <a:avLst/>
          </a:prstGeom>
        </p:spPr>
      </p:pic>
      <p:pic>
        <p:nvPicPr>
          <p:cNvPr id="13" name="Picture 12"/>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531181" y="2971800"/>
            <a:ext cx="824865" cy="209550"/>
          </a:xfrm>
          <a:prstGeom prst="rect">
            <a:avLst/>
          </a:prstGeom>
        </p:spPr>
      </p:pic>
      <p:pic>
        <p:nvPicPr>
          <p:cNvPr id="15" name="Picture 14"/>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752384" y="4194144"/>
            <a:ext cx="4687235" cy="758857"/>
          </a:xfrm>
          <a:prstGeom prst="rect">
            <a:avLst/>
          </a:prstGeom>
        </p:spPr>
      </p:pic>
      <p:sp>
        <p:nvSpPr>
          <p:cNvPr id="3" name="Date Placeholder 2"/>
          <p:cNvSpPr>
            <a:spLocks noGrp="1"/>
          </p:cNvSpPr>
          <p:nvPr>
            <p:ph type="dt" sz="half" idx="10"/>
          </p:nvPr>
        </p:nvSpPr>
        <p:spPr/>
        <p:txBody>
          <a:bodyPr/>
          <a:lstStyle/>
          <a:p>
            <a:r>
              <a:rPr lang="en-US" dirty="0"/>
              <a:t>JM Mahoney</a:t>
            </a:r>
          </a:p>
        </p:txBody>
      </p:sp>
    </p:spTree>
    <p:extLst>
      <p:ext uri="{BB962C8B-B14F-4D97-AF65-F5344CB8AC3E}">
        <p14:creationId xmlns:p14="http://schemas.microsoft.com/office/powerpoint/2010/main" val="37147698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animEffect transition="in" filter="fade">
                                      <p:cBhvr>
                                        <p:cTn id="31" dur="500"/>
                                        <p:tgtEl>
                                          <p:spTgt spid="7">
                                            <p:txEl>
                                              <p:pRg st="11" end="1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Duffing Oscillator </a:t>
            </a:r>
            <a:br>
              <a:rPr lang="en-US" dirty="0"/>
            </a:br>
            <a:r>
              <a:rPr lang="en-US" dirty="0"/>
              <a:t>Autonomous </a:t>
            </a:r>
          </a:p>
        </p:txBody>
      </p:sp>
      <p:sp>
        <p:nvSpPr>
          <p:cNvPr id="7" name="Content Placeholder 6"/>
          <p:cNvSpPr>
            <a:spLocks noGrp="1"/>
          </p:cNvSpPr>
          <p:nvPr>
            <p:ph idx="1"/>
          </p:nvPr>
        </p:nvSpPr>
        <p:spPr/>
        <p:txBody>
          <a:bodyPr/>
          <a:lstStyle/>
          <a:p>
            <a:pPr marL="868680" lvl="1" indent="-457200" algn="just">
              <a:buFont typeface="+mj-lt"/>
              <a:buAutoNum type="arabicPeriod" startAt="4"/>
            </a:pPr>
            <a:r>
              <a:rPr lang="en-US" dirty="0"/>
              <a:t>Evaluate Jacobian at each equilibrium point</a:t>
            </a:r>
          </a:p>
          <a:p>
            <a:pPr marL="868680" lvl="1" indent="-457200" algn="just">
              <a:buFont typeface="+mj-lt"/>
              <a:buAutoNum type="arabicPeriod" startAt="4"/>
            </a:pPr>
            <a:endParaRPr lang="en-US" dirty="0"/>
          </a:p>
          <a:p>
            <a:pPr marL="868680" lvl="1" indent="-457200" algn="just">
              <a:buFont typeface="+mj-lt"/>
              <a:buAutoNum type="arabicPeriod" startAt="4"/>
            </a:pPr>
            <a:endParaRPr lang="en-US" dirty="0"/>
          </a:p>
          <a:p>
            <a:pPr marL="868680" lvl="1" indent="-457200" algn="just">
              <a:buFont typeface="+mj-lt"/>
              <a:buAutoNum type="arabicPeriod" startAt="4"/>
            </a:pPr>
            <a:endParaRPr lang="en-US" dirty="0"/>
          </a:p>
          <a:p>
            <a:pPr marL="868680" lvl="1" indent="-457200" algn="just">
              <a:buFont typeface="+mj-lt"/>
              <a:buAutoNum type="arabicPeriod" startAt="4"/>
            </a:pPr>
            <a:endParaRPr lang="en-US" dirty="0"/>
          </a:p>
          <a:p>
            <a:pPr marL="868680" lvl="1" indent="-457200" algn="just">
              <a:buFont typeface="+mj-lt"/>
              <a:buAutoNum type="arabicPeriod" startAt="4"/>
            </a:pPr>
            <a:r>
              <a:rPr lang="en-US" dirty="0"/>
              <a:t>Assess </a:t>
            </a:r>
            <a:r>
              <a:rPr lang="en-US" i="1" dirty="0"/>
              <a:t>local stability </a:t>
            </a:r>
            <a:r>
              <a:rPr lang="en-US" dirty="0"/>
              <a:t>near each equilibrium point by looking at eigensystems</a:t>
            </a:r>
          </a:p>
          <a:p>
            <a:pPr marL="868680" lvl="1" indent="-457200" algn="just">
              <a:buFont typeface="+mj-lt"/>
              <a:buAutoNum type="arabicPeriod" startAt="4"/>
            </a:pPr>
            <a:endParaRPr lang="en-US" dirty="0"/>
          </a:p>
          <a:p>
            <a:pPr marL="868680" lvl="1" indent="-457200" algn="just">
              <a:buFont typeface="+mj-lt"/>
              <a:buAutoNum type="arabicPeriod" startAt="4"/>
            </a:pPr>
            <a:endParaRPr lang="en-US" dirty="0"/>
          </a:p>
          <a:p>
            <a:pPr marL="868680" lvl="1" indent="-457200" algn="just">
              <a:buFont typeface="+mj-lt"/>
              <a:buAutoNum type="arabicPeriod" startAt="4"/>
            </a:pPr>
            <a:endParaRPr lang="en-US" dirty="0"/>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57</a:t>
            </a:fld>
            <a:endParaRPr lang="en-US" dirty="0"/>
          </a:p>
        </p:txBody>
      </p:sp>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600201" y="2440000"/>
            <a:ext cx="2360381" cy="608000"/>
          </a:xfrm>
          <a:prstGeom prst="rect">
            <a:avLst/>
          </a:prstGeom>
        </p:spPr>
      </p:pic>
      <p:pic>
        <p:nvPicPr>
          <p:cNvPr id="9" name="Picture 8"/>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061509" y="2439999"/>
            <a:ext cx="3152762" cy="608000"/>
          </a:xfrm>
          <a:prstGeom prst="rect">
            <a:avLst/>
          </a:prstGeom>
        </p:spPr>
      </p:pic>
      <p:pic>
        <p:nvPicPr>
          <p:cNvPr id="11" name="Picture 10"/>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315200" y="2439999"/>
            <a:ext cx="3311238" cy="608000"/>
          </a:xfrm>
          <a:prstGeom prst="rect">
            <a:avLst/>
          </a:prstGeom>
        </p:spPr>
      </p:pic>
      <p:pic>
        <p:nvPicPr>
          <p:cNvPr id="22" name="Picture 21"/>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514600" y="4286250"/>
            <a:ext cx="3128010" cy="514350"/>
          </a:xfrm>
          <a:prstGeom prst="rect">
            <a:avLst/>
          </a:prstGeom>
        </p:spPr>
      </p:pic>
      <p:pic>
        <p:nvPicPr>
          <p:cNvPr id="25" name="Picture 24"/>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514600" y="5120640"/>
            <a:ext cx="5166360" cy="518160"/>
          </a:xfrm>
          <a:prstGeom prst="rect">
            <a:avLst/>
          </a:prstGeom>
        </p:spPr>
      </p:pic>
      <p:sp>
        <p:nvSpPr>
          <p:cNvPr id="3" name="Date Placeholder 2"/>
          <p:cNvSpPr>
            <a:spLocks noGrp="1"/>
          </p:cNvSpPr>
          <p:nvPr>
            <p:ph type="dt" sz="half" idx="10"/>
          </p:nvPr>
        </p:nvSpPr>
        <p:spPr/>
        <p:txBody>
          <a:bodyPr/>
          <a:lstStyle/>
          <a:p>
            <a:r>
              <a:rPr lang="en-US" dirty="0"/>
              <a:t>JM Mahoney</a:t>
            </a:r>
          </a:p>
        </p:txBody>
      </p:sp>
    </p:spTree>
    <p:extLst>
      <p:ext uri="{BB962C8B-B14F-4D97-AF65-F5344CB8AC3E}">
        <p14:creationId xmlns:p14="http://schemas.microsoft.com/office/powerpoint/2010/main" val="39721968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5" end="5"/>
                                            </p:txEl>
                                          </p:spTgt>
                                        </p:tgtEl>
                                        <p:attrNameLst>
                                          <p:attrName>style.visibility</p:attrName>
                                        </p:attrNameLst>
                                      </p:cBhvr>
                                      <p:to>
                                        <p:strVal val="visible"/>
                                      </p:to>
                                    </p:set>
                                    <p:animEffect transition="in" filter="fade">
                                      <p:cBhvr>
                                        <p:cTn id="18" dur="500"/>
                                        <p:tgtEl>
                                          <p:spTgt spid="7">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Plane</a:t>
            </a:r>
          </a:p>
        </p:txBody>
      </p:sp>
      <p:pic>
        <p:nvPicPr>
          <p:cNvPr id="1229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612147" y="1846264"/>
            <a:ext cx="5012156" cy="402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dirty="0"/>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184402" y="6019800"/>
            <a:ext cx="2028825" cy="232410"/>
          </a:xfrm>
          <a:prstGeom prst="rect">
            <a:avLst/>
          </a:prstGeom>
        </p:spPr>
      </p:pic>
      <p:sp>
        <p:nvSpPr>
          <p:cNvPr id="3" name="Date Placeholder 2"/>
          <p:cNvSpPr>
            <a:spLocks noGrp="1"/>
          </p:cNvSpPr>
          <p:nvPr>
            <p:ph type="dt" sz="half" idx="10"/>
          </p:nvPr>
        </p:nvSpPr>
        <p:spPr/>
        <p:txBody>
          <a:bodyPr/>
          <a:lstStyle/>
          <a:p>
            <a:r>
              <a:rPr lang="en-US" dirty="0"/>
              <a:t>JM Mahoney</a:t>
            </a:r>
          </a:p>
        </p:txBody>
      </p:sp>
    </p:spTree>
    <p:extLst>
      <p:ext uri="{BB962C8B-B14F-4D97-AF65-F5344CB8AC3E}">
        <p14:creationId xmlns:p14="http://schemas.microsoft.com/office/powerpoint/2010/main" val="31777343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Plane</a:t>
            </a:r>
          </a:p>
        </p:txBody>
      </p:sp>
      <p:pic>
        <p:nvPicPr>
          <p:cNvPr id="1126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612147" y="1846264"/>
            <a:ext cx="5012156" cy="402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dirty="0"/>
          </a:p>
        </p:txBody>
      </p:sp>
      <p:pic>
        <p:nvPicPr>
          <p:cNvPr id="7" name="Picture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201334" y="6019800"/>
            <a:ext cx="2028825" cy="232410"/>
          </a:xfrm>
          <a:prstGeom prst="rect">
            <a:avLst/>
          </a:prstGeom>
        </p:spPr>
      </p:pic>
      <p:sp>
        <p:nvSpPr>
          <p:cNvPr id="3" name="Date Placeholder 2"/>
          <p:cNvSpPr>
            <a:spLocks noGrp="1"/>
          </p:cNvSpPr>
          <p:nvPr>
            <p:ph type="dt" sz="half" idx="10"/>
          </p:nvPr>
        </p:nvSpPr>
        <p:spPr/>
        <p:txBody>
          <a:bodyPr/>
          <a:lstStyle/>
          <a:p>
            <a:r>
              <a:rPr lang="en-US" dirty="0"/>
              <a:t>JM Mahoney</a:t>
            </a:r>
          </a:p>
        </p:txBody>
      </p:sp>
    </p:spTree>
    <p:extLst>
      <p:ext uri="{BB962C8B-B14F-4D97-AF65-F5344CB8AC3E}">
        <p14:creationId xmlns:p14="http://schemas.microsoft.com/office/powerpoint/2010/main" val="8255197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Plane Example</a:t>
            </a:r>
          </a:p>
        </p:txBody>
      </p:sp>
      <p:sp>
        <p:nvSpPr>
          <p:cNvPr id="7" name="Text Placeholder 6">
            <a:extLst>
              <a:ext uri="{FF2B5EF4-FFF2-40B4-BE49-F238E27FC236}">
                <a16:creationId xmlns:a16="http://schemas.microsoft.com/office/drawing/2014/main" id="{9E8CC610-4483-4F0C-99BB-FFF9CA9A9856}"/>
              </a:ext>
            </a:extLst>
          </p:cNvPr>
          <p:cNvSpPr>
            <a:spLocks noGrp="1"/>
          </p:cNvSpPr>
          <p:nvPr>
            <p:ph type="body" idx="1"/>
          </p:nvPr>
        </p:nvSpPr>
        <p:spPr/>
        <p:txBody>
          <a:bodyPr/>
          <a:lstStyle/>
          <a:p>
            <a:pPr algn="ctr"/>
            <a:r>
              <a:rPr lang="en-US" dirty="0"/>
              <a:t>Time Traces</a:t>
            </a:r>
          </a:p>
        </p:txBody>
      </p:sp>
      <p:sp>
        <p:nvSpPr>
          <p:cNvPr id="9" name="Text Placeholder 8">
            <a:extLst>
              <a:ext uri="{FF2B5EF4-FFF2-40B4-BE49-F238E27FC236}">
                <a16:creationId xmlns:a16="http://schemas.microsoft.com/office/drawing/2014/main" id="{54D2DC89-9664-4A89-844C-472DAC653107}"/>
              </a:ext>
            </a:extLst>
          </p:cNvPr>
          <p:cNvSpPr>
            <a:spLocks noGrp="1"/>
          </p:cNvSpPr>
          <p:nvPr>
            <p:ph type="body" sz="quarter" idx="3"/>
          </p:nvPr>
        </p:nvSpPr>
        <p:spPr/>
        <p:txBody>
          <a:bodyPr/>
          <a:lstStyle/>
          <a:p>
            <a:pPr algn="ctr"/>
            <a:r>
              <a:rPr lang="en-US" dirty="0"/>
              <a:t>Phase Plane</a:t>
            </a:r>
          </a:p>
        </p:txBody>
      </p:sp>
      <p:sp>
        <p:nvSpPr>
          <p:cNvPr id="6" name="Date Placeholder 5"/>
          <p:cNvSpPr>
            <a:spLocks noGrp="1"/>
          </p:cNvSpPr>
          <p:nvPr>
            <p:ph type="dt" sz="half" idx="10"/>
          </p:nvPr>
        </p:nvSpPr>
        <p:spPr/>
        <p:txBody>
          <a:bodyPr/>
          <a:lstStyle/>
          <a:p>
            <a:r>
              <a:rPr lang="en-US" dirty="0"/>
              <a:t>JM Mahoney</a:t>
            </a:r>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dirty="0"/>
          </a:p>
        </p:txBody>
      </p:sp>
      <p:pic>
        <p:nvPicPr>
          <p:cNvPr id="10" name="Content Placeholder 9">
            <a:extLst>
              <a:ext uri="{FF2B5EF4-FFF2-40B4-BE49-F238E27FC236}">
                <a16:creationId xmlns:a16="http://schemas.microsoft.com/office/drawing/2014/main" id="{DAECD530-B5AB-4B96-A770-E3D148F3880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311559" y="2582863"/>
            <a:ext cx="4509519" cy="3378200"/>
          </a:xfrm>
          <a:prstGeom prst="rect">
            <a:avLst/>
          </a:prstGeom>
        </p:spPr>
      </p:pic>
      <p:pic>
        <p:nvPicPr>
          <p:cNvPr id="13" name="Content Placeholder 12">
            <a:extLst>
              <a:ext uri="{FF2B5EF4-FFF2-40B4-BE49-F238E27FC236}">
                <a16:creationId xmlns:a16="http://schemas.microsoft.com/office/drawing/2014/main" id="{276FCEE5-7140-4FC6-A8A1-A08FEC0CFCCC}"/>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432041" y="2582863"/>
            <a:ext cx="4509519" cy="3378200"/>
          </a:xfrm>
          <a:prstGeom prst="rect">
            <a:avLst/>
          </a:prstGeom>
        </p:spPr>
      </p:pic>
    </p:spTree>
    <p:extLst>
      <p:ext uri="{BB962C8B-B14F-4D97-AF65-F5344CB8AC3E}">
        <p14:creationId xmlns:p14="http://schemas.microsoft.com/office/powerpoint/2010/main" val="1980314651"/>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Plane</a:t>
            </a:r>
          </a:p>
        </p:txBody>
      </p:sp>
      <p:pic>
        <p:nvPicPr>
          <p:cNvPr id="1024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648258" y="1846264"/>
            <a:ext cx="4939935" cy="402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dirty="0"/>
          </a:p>
        </p:txBody>
      </p: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226735" y="6019800"/>
            <a:ext cx="2352675" cy="232410"/>
          </a:xfrm>
          <a:prstGeom prst="rect">
            <a:avLst/>
          </a:prstGeom>
        </p:spPr>
      </p:pic>
      <p:sp>
        <p:nvSpPr>
          <p:cNvPr id="3" name="Date Placeholder 2"/>
          <p:cNvSpPr>
            <a:spLocks noGrp="1"/>
          </p:cNvSpPr>
          <p:nvPr>
            <p:ph type="dt" sz="half" idx="10"/>
          </p:nvPr>
        </p:nvSpPr>
        <p:spPr/>
        <p:txBody>
          <a:bodyPr/>
          <a:lstStyle/>
          <a:p>
            <a:r>
              <a:rPr lang="en-US" dirty="0"/>
              <a:t>JM Mahoney</a:t>
            </a:r>
          </a:p>
        </p:txBody>
      </p:sp>
    </p:spTree>
    <p:extLst>
      <p:ext uri="{BB962C8B-B14F-4D97-AF65-F5344CB8AC3E}">
        <p14:creationId xmlns:p14="http://schemas.microsoft.com/office/powerpoint/2010/main" val="31374380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 Cycles </a:t>
            </a:r>
          </a:p>
        </p:txBody>
      </p:sp>
      <p:sp>
        <p:nvSpPr>
          <p:cNvPr id="3" name="Content Placeholder 2"/>
          <p:cNvSpPr>
            <a:spLocks noGrp="1"/>
          </p:cNvSpPr>
          <p:nvPr>
            <p:ph idx="1"/>
          </p:nvPr>
        </p:nvSpPr>
        <p:spPr/>
        <p:txBody>
          <a:bodyPr/>
          <a:lstStyle/>
          <a:p>
            <a:pPr algn="just"/>
            <a:r>
              <a:rPr lang="en-US" dirty="0"/>
              <a:t>In autonomous nonlinear system, states do not have to go to infinity (unstable) or settle at one value (stable system)</a:t>
            </a:r>
          </a:p>
          <a:p>
            <a:pPr lvl="1" algn="just"/>
            <a:r>
              <a:rPr lang="en-US" dirty="0"/>
              <a:t>Seen in Lorenz system </a:t>
            </a:r>
          </a:p>
          <a:p>
            <a:pPr algn="just"/>
            <a:r>
              <a:rPr lang="en-US" dirty="0"/>
              <a:t>Position and velocity (if mechanical) can fall into </a:t>
            </a:r>
            <a:r>
              <a:rPr lang="en-US" i="1" dirty="0"/>
              <a:t>limit cycle</a:t>
            </a:r>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dirty="0"/>
          </a:p>
        </p:txBody>
      </p:sp>
      <p:sp>
        <p:nvSpPr>
          <p:cNvPr id="6" name="Date Placeholder 5"/>
          <p:cNvSpPr>
            <a:spLocks noGrp="1"/>
          </p:cNvSpPr>
          <p:nvPr>
            <p:ph type="dt" sz="half" idx="10"/>
          </p:nvPr>
        </p:nvSpPr>
        <p:spPr/>
        <p:txBody>
          <a:bodyPr/>
          <a:lstStyle/>
          <a:p>
            <a:r>
              <a:rPr lang="en-US" dirty="0"/>
              <a:t>JM Mahoney</a:t>
            </a:r>
          </a:p>
        </p:txBody>
      </p:sp>
    </p:spTree>
    <p:extLst>
      <p:ext uri="{BB962C8B-B14F-4D97-AF65-F5344CB8AC3E}">
        <p14:creationId xmlns:p14="http://schemas.microsoft.com/office/powerpoint/2010/main" val="8826166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Van der Pol Oscillator </a:t>
            </a:r>
          </a:p>
        </p:txBody>
      </p:sp>
      <p:sp>
        <p:nvSpPr>
          <p:cNvPr id="7" name="Content Placeholder 6"/>
          <p:cNvSpPr>
            <a:spLocks noGrp="1"/>
          </p:cNvSpPr>
          <p:nvPr>
            <p:ph idx="1"/>
          </p:nvPr>
        </p:nvSpPr>
        <p:spPr>
          <a:xfrm>
            <a:off x="1981200" y="1752600"/>
            <a:ext cx="8229600" cy="4648200"/>
          </a:xfrm>
        </p:spPr>
        <p:txBody>
          <a:bodyPr/>
          <a:lstStyle/>
          <a:p>
            <a:pPr algn="just"/>
            <a:r>
              <a:rPr lang="en-US" dirty="0"/>
              <a:t>ODE</a:t>
            </a:r>
          </a:p>
          <a:p>
            <a:pPr algn="just"/>
            <a:endParaRPr lang="en-US" dirty="0"/>
          </a:p>
          <a:p>
            <a:pPr marL="868680" lvl="1" indent="-457200" algn="just">
              <a:buFont typeface="+mj-lt"/>
              <a:buAutoNum type="arabicPeriod"/>
            </a:pPr>
            <a:r>
              <a:rPr lang="en-US" dirty="0"/>
              <a:t>Write in state-variable form</a:t>
            </a:r>
          </a:p>
          <a:p>
            <a:pPr marL="868680" lvl="1" indent="-457200" algn="just">
              <a:buFont typeface="+mj-lt"/>
              <a:buAutoNum type="arabicPeriod"/>
            </a:pPr>
            <a:endParaRPr lang="en-US" dirty="0"/>
          </a:p>
          <a:p>
            <a:pPr marL="868680" lvl="1" indent="-457200" algn="just">
              <a:buFont typeface="+mj-lt"/>
              <a:buAutoNum type="arabicPeriod"/>
            </a:pPr>
            <a:endParaRPr lang="en-US" dirty="0"/>
          </a:p>
          <a:p>
            <a:pPr marL="868680" lvl="1" indent="-457200" algn="just">
              <a:buFont typeface="+mj-lt"/>
              <a:buAutoNum type="arabicPeriod"/>
            </a:pPr>
            <a:endParaRPr lang="en-US" dirty="0"/>
          </a:p>
          <a:p>
            <a:pPr marL="868680" lvl="1" indent="-457200" algn="just">
              <a:buFont typeface="+mj-lt"/>
              <a:buAutoNum type="arabicPeriod"/>
            </a:pPr>
            <a:r>
              <a:rPr lang="en-US" dirty="0"/>
              <a:t>Find Jacobian of system</a:t>
            </a:r>
          </a:p>
          <a:p>
            <a:pPr marL="868680" lvl="1" indent="-457200" algn="just">
              <a:buFont typeface="+mj-lt"/>
              <a:buAutoNum type="arabicPeriod"/>
            </a:pPr>
            <a:endParaRPr lang="en-US" dirty="0"/>
          </a:p>
          <a:p>
            <a:pPr marL="868680" lvl="1" indent="-457200" algn="just">
              <a:buFont typeface="+mj-lt"/>
              <a:buAutoNum type="arabicPeriod"/>
            </a:pPr>
            <a:endParaRPr lang="en-US" dirty="0"/>
          </a:p>
          <a:p>
            <a:pPr marL="868680" lvl="1" indent="-457200" algn="just">
              <a:buFont typeface="+mj-lt"/>
              <a:buAutoNum type="arabicPeriod"/>
            </a:pPr>
            <a:endParaRPr lang="en-US" dirty="0"/>
          </a:p>
          <a:p>
            <a:pPr marL="868680" lvl="1" indent="-457200" algn="just">
              <a:buFont typeface="+mj-lt"/>
              <a:buAutoNum type="arabicPeriod"/>
            </a:pPr>
            <a:r>
              <a:rPr lang="en-US" dirty="0"/>
              <a:t>Find equilibrium point where all derivatives are zero</a:t>
            </a:r>
          </a:p>
          <a:p>
            <a:pPr marL="868680" lvl="1" indent="-457200" algn="just">
              <a:buFont typeface="+mj-lt"/>
              <a:buAutoNum type="arabicPeriod"/>
            </a:pPr>
            <a:endParaRPr lang="en-US" dirty="0"/>
          </a:p>
          <a:p>
            <a:pPr marL="868680" lvl="1" indent="-457200" algn="just">
              <a:buFont typeface="+mj-lt"/>
              <a:buAutoNum type="arabicPeriod"/>
            </a:pPr>
            <a:endParaRPr lang="en-US" dirty="0"/>
          </a:p>
          <a:p>
            <a:pPr marL="868680" lvl="1" indent="-457200" algn="just">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dirty="0"/>
          </a:p>
        </p:txBody>
      </p:sp>
      <p:pic>
        <p:nvPicPr>
          <p:cNvPr id="3" name="Picture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822509" y="2057401"/>
            <a:ext cx="2546985" cy="287655"/>
          </a:xfrm>
          <a:prstGeom prst="rect">
            <a:avLst/>
          </a:prstGeom>
        </p:spPr>
      </p:pic>
      <p:pic>
        <p:nvPicPr>
          <p:cNvPr id="11" name="Picture 1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740719" y="5791200"/>
            <a:ext cx="710565" cy="194310"/>
          </a:xfrm>
          <a:prstGeom prst="rect">
            <a:avLst/>
          </a:prstGeom>
        </p:spPr>
      </p:pic>
      <p:pic>
        <p:nvPicPr>
          <p:cNvPr id="6" name="Picture 5"/>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531183" y="3446146"/>
            <a:ext cx="2428875" cy="287655"/>
          </a:xfrm>
          <a:prstGeom prst="rect">
            <a:avLst/>
          </a:prstGeom>
        </p:spPr>
      </p:pic>
      <p:pic>
        <p:nvPicPr>
          <p:cNvPr id="13" name="Picture 12"/>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531181" y="2971800"/>
            <a:ext cx="824865" cy="209550"/>
          </a:xfrm>
          <a:prstGeom prst="rect">
            <a:avLst/>
          </a:prstGeom>
        </p:spPr>
      </p:pic>
      <p:pic>
        <p:nvPicPr>
          <p:cNvPr id="8" name="Picture 7"/>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157664" y="4267200"/>
            <a:ext cx="3876675" cy="609600"/>
          </a:xfrm>
          <a:prstGeom prst="rect">
            <a:avLst/>
          </a:prstGeom>
        </p:spPr>
      </p:pic>
      <p:sp>
        <p:nvSpPr>
          <p:cNvPr id="9" name="Date Placeholder 8"/>
          <p:cNvSpPr>
            <a:spLocks noGrp="1"/>
          </p:cNvSpPr>
          <p:nvPr>
            <p:ph type="dt" sz="half" idx="10"/>
          </p:nvPr>
        </p:nvSpPr>
        <p:spPr/>
        <p:txBody>
          <a:bodyPr/>
          <a:lstStyle/>
          <a:p>
            <a:r>
              <a:rPr lang="en-US" dirty="0"/>
              <a:t>JM Mahoney</a:t>
            </a:r>
          </a:p>
        </p:txBody>
      </p:sp>
    </p:spTree>
    <p:extLst>
      <p:ext uri="{BB962C8B-B14F-4D97-AF65-F5344CB8AC3E}">
        <p14:creationId xmlns:p14="http://schemas.microsoft.com/office/powerpoint/2010/main" val="992314298"/>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Van der Pol Oscillator </a:t>
            </a:r>
          </a:p>
        </p:txBody>
      </p:sp>
      <p:sp>
        <p:nvSpPr>
          <p:cNvPr id="7" name="Content Placeholder 6"/>
          <p:cNvSpPr>
            <a:spLocks noGrp="1"/>
          </p:cNvSpPr>
          <p:nvPr>
            <p:ph idx="1"/>
          </p:nvPr>
        </p:nvSpPr>
        <p:spPr/>
        <p:txBody>
          <a:bodyPr/>
          <a:lstStyle/>
          <a:p>
            <a:pPr marL="868680" lvl="1" indent="-457200" algn="just">
              <a:buFont typeface="+mj-lt"/>
              <a:buAutoNum type="arabicPeriod" startAt="4"/>
            </a:pPr>
            <a:r>
              <a:rPr lang="en-US" dirty="0"/>
              <a:t>Evaluate Jacobian at equilibrium point</a:t>
            </a:r>
          </a:p>
          <a:p>
            <a:pPr marL="868680" lvl="1" indent="-457200" algn="just">
              <a:buFont typeface="+mj-lt"/>
              <a:buAutoNum type="arabicPeriod" startAt="4"/>
            </a:pPr>
            <a:endParaRPr lang="en-US" dirty="0"/>
          </a:p>
          <a:p>
            <a:pPr marL="868680" lvl="1" indent="-457200" algn="just">
              <a:buFont typeface="+mj-lt"/>
              <a:buAutoNum type="arabicPeriod" startAt="4"/>
            </a:pPr>
            <a:endParaRPr lang="en-US" dirty="0"/>
          </a:p>
          <a:p>
            <a:pPr marL="868680" lvl="1" indent="-457200" algn="just">
              <a:buFont typeface="+mj-lt"/>
              <a:buAutoNum type="arabicPeriod" startAt="4"/>
            </a:pPr>
            <a:endParaRPr lang="en-US" dirty="0"/>
          </a:p>
          <a:p>
            <a:pPr marL="868680" lvl="1" indent="-457200" algn="just">
              <a:buFont typeface="+mj-lt"/>
              <a:buAutoNum type="arabicPeriod" startAt="4"/>
            </a:pPr>
            <a:r>
              <a:rPr lang="en-US" dirty="0"/>
              <a:t>We can assess </a:t>
            </a:r>
            <a:r>
              <a:rPr lang="en-US" i="1" dirty="0"/>
              <a:t>local stability </a:t>
            </a:r>
            <a:r>
              <a:rPr lang="en-US" dirty="0"/>
              <a:t>near each equilibrium point by looking at eigensystem</a:t>
            </a:r>
          </a:p>
          <a:p>
            <a:pPr marL="868680" lvl="1" indent="-457200" algn="just">
              <a:buFont typeface="+mj-lt"/>
              <a:buAutoNum type="arabicPeriod" startAt="4"/>
            </a:pPr>
            <a:endParaRPr lang="en-US" dirty="0"/>
          </a:p>
          <a:p>
            <a:pPr marL="868680" lvl="1" indent="-457200" algn="just">
              <a:buFont typeface="+mj-lt"/>
              <a:buAutoNum type="arabicPeriod" startAt="4"/>
            </a:pPr>
            <a:endParaRPr lang="en-US" dirty="0"/>
          </a:p>
          <a:p>
            <a:pPr marL="868680" lvl="1" indent="-457200" algn="just">
              <a:buFont typeface="+mj-lt"/>
              <a:buAutoNum type="arabicPeriod" startAt="4"/>
            </a:pPr>
            <a:endParaRPr lang="en-US" dirty="0"/>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dirty="0"/>
          </a:p>
        </p:txBody>
      </p:sp>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907280" y="4038600"/>
            <a:ext cx="2377440" cy="514350"/>
          </a:xfrm>
          <a:prstGeom prst="rect">
            <a:avLst/>
          </a:prstGeom>
        </p:spPr>
      </p:pic>
      <p:pic>
        <p:nvPicPr>
          <p:cNvPr id="3" name="Picture 2"/>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194935" y="2362200"/>
            <a:ext cx="1802130" cy="609600"/>
          </a:xfrm>
          <a:prstGeom prst="rect">
            <a:avLst/>
          </a:prstGeom>
        </p:spPr>
      </p:pic>
      <p:sp>
        <p:nvSpPr>
          <p:cNvPr id="6" name="Date Placeholder 5"/>
          <p:cNvSpPr>
            <a:spLocks noGrp="1"/>
          </p:cNvSpPr>
          <p:nvPr>
            <p:ph type="dt" sz="half" idx="10"/>
          </p:nvPr>
        </p:nvSpPr>
        <p:spPr/>
        <p:txBody>
          <a:bodyPr/>
          <a:lstStyle/>
          <a:p>
            <a:r>
              <a:rPr lang="en-US" dirty="0"/>
              <a:t>JM Mahoney</a:t>
            </a:r>
          </a:p>
        </p:txBody>
      </p:sp>
    </p:spTree>
    <p:extLst>
      <p:ext uri="{BB962C8B-B14F-4D97-AF65-F5344CB8AC3E}">
        <p14:creationId xmlns:p14="http://schemas.microsoft.com/office/powerpoint/2010/main" val="3717496161"/>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Stability </a:t>
            </a:r>
          </a:p>
        </p:txBody>
      </p:sp>
      <p:pic>
        <p:nvPicPr>
          <p:cNvPr id="1433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518871" y="1846264"/>
            <a:ext cx="5198708" cy="402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64</a:t>
            </a:fld>
            <a:endParaRPr lang="en-US" dirty="0"/>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28800" y="5715000"/>
            <a:ext cx="2377440" cy="514350"/>
          </a:xfrm>
          <a:prstGeom prst="rect">
            <a:avLst/>
          </a:prstGeom>
        </p:spPr>
      </p:pic>
      <p:sp>
        <p:nvSpPr>
          <p:cNvPr id="3" name="Date Placeholder 2"/>
          <p:cNvSpPr>
            <a:spLocks noGrp="1"/>
          </p:cNvSpPr>
          <p:nvPr>
            <p:ph type="dt" sz="half" idx="10"/>
          </p:nvPr>
        </p:nvSpPr>
        <p:spPr/>
        <p:txBody>
          <a:bodyPr/>
          <a:lstStyle/>
          <a:p>
            <a:r>
              <a:rPr lang="en-US" dirty="0"/>
              <a:t>JM Mahoney</a:t>
            </a:r>
          </a:p>
        </p:txBody>
      </p:sp>
    </p:spTree>
    <p:extLst>
      <p:ext uri="{BB962C8B-B14F-4D97-AF65-F5344CB8AC3E}">
        <p14:creationId xmlns:p14="http://schemas.microsoft.com/office/powerpoint/2010/main" val="1152428901"/>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Portraits </a:t>
            </a:r>
          </a:p>
        </p:txBody>
      </p:sp>
      <p:sp>
        <p:nvSpPr>
          <p:cNvPr id="6" name="Text Placeholder 5"/>
          <p:cNvSpPr>
            <a:spLocks noGrp="1"/>
          </p:cNvSpPr>
          <p:nvPr>
            <p:ph type="body" idx="1"/>
          </p:nvPr>
        </p:nvSpPr>
        <p:spPr/>
        <p:txBody>
          <a:bodyPr/>
          <a:lstStyle/>
          <a:p>
            <a:r>
              <a:rPr lang="el-GR" dirty="0"/>
              <a:t>μ</a:t>
            </a:r>
            <a:r>
              <a:rPr lang="en-US" dirty="0"/>
              <a:t> = 0.2</a:t>
            </a:r>
          </a:p>
        </p:txBody>
      </p:sp>
      <p:pic>
        <p:nvPicPr>
          <p:cNvPr id="9219"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2346325" y="2760825"/>
            <a:ext cx="3703638" cy="302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sz="quarter" idx="3"/>
          </p:nvPr>
        </p:nvSpPr>
        <p:spPr/>
        <p:txBody>
          <a:bodyPr/>
          <a:lstStyle/>
          <a:p>
            <a:r>
              <a:rPr lang="el-GR" dirty="0"/>
              <a:t>μ</a:t>
            </a:r>
            <a:r>
              <a:rPr lang="en-US" dirty="0"/>
              <a:t> = 1</a:t>
            </a:r>
          </a:p>
        </p:txBody>
      </p:sp>
      <p:pic>
        <p:nvPicPr>
          <p:cNvPr id="9218" name="Picture 2"/>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tretch>
            <a:fillRect/>
          </a:stretch>
        </p:blipFill>
        <p:spPr bwMode="auto">
          <a:xfrm>
            <a:off x="6188075" y="2761473"/>
            <a:ext cx="3702050" cy="302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dirty="0"/>
          </a:p>
        </p:txBody>
      </p:sp>
      <p:sp>
        <p:nvSpPr>
          <p:cNvPr id="3" name="Date Placeholder 2"/>
          <p:cNvSpPr>
            <a:spLocks noGrp="1"/>
          </p:cNvSpPr>
          <p:nvPr>
            <p:ph type="dt" sz="half" idx="10"/>
          </p:nvPr>
        </p:nvSpPr>
        <p:spPr/>
        <p:txBody>
          <a:bodyPr/>
          <a:lstStyle/>
          <a:p>
            <a:r>
              <a:rPr lang="en-US" dirty="0"/>
              <a:t>JM Mahoney</a:t>
            </a:r>
          </a:p>
        </p:txBody>
      </p:sp>
    </p:spTree>
    <p:extLst>
      <p:ext uri="{BB962C8B-B14F-4D97-AF65-F5344CB8AC3E}">
        <p14:creationId xmlns:p14="http://schemas.microsoft.com/office/powerpoint/2010/main" val="3965273206"/>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Portraits </a:t>
            </a:r>
          </a:p>
        </p:txBody>
      </p:sp>
      <p:sp>
        <p:nvSpPr>
          <p:cNvPr id="6" name="Text Placeholder 5"/>
          <p:cNvSpPr>
            <a:spLocks noGrp="1"/>
          </p:cNvSpPr>
          <p:nvPr>
            <p:ph type="body" idx="1"/>
          </p:nvPr>
        </p:nvSpPr>
        <p:spPr/>
        <p:txBody>
          <a:bodyPr/>
          <a:lstStyle/>
          <a:p>
            <a:r>
              <a:rPr lang="el-GR" dirty="0"/>
              <a:t>μ</a:t>
            </a:r>
            <a:r>
              <a:rPr lang="en-US" dirty="0"/>
              <a:t> = 2</a:t>
            </a:r>
          </a:p>
        </p:txBody>
      </p:sp>
      <p:pic>
        <p:nvPicPr>
          <p:cNvPr id="8195"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2346325" y="2760825"/>
            <a:ext cx="3703638" cy="3022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sz="quarter" idx="3"/>
          </p:nvPr>
        </p:nvSpPr>
        <p:spPr/>
        <p:txBody>
          <a:bodyPr/>
          <a:lstStyle/>
          <a:p>
            <a:r>
              <a:rPr lang="el-GR" dirty="0"/>
              <a:t>μ</a:t>
            </a:r>
            <a:r>
              <a:rPr lang="en-US" dirty="0"/>
              <a:t> = 4</a:t>
            </a:r>
          </a:p>
        </p:txBody>
      </p:sp>
      <p:pic>
        <p:nvPicPr>
          <p:cNvPr id="8194" name="Picture 2"/>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tretch>
            <a:fillRect/>
          </a:stretch>
        </p:blipFill>
        <p:spPr bwMode="auto">
          <a:xfrm>
            <a:off x="6188075" y="2761473"/>
            <a:ext cx="3702050" cy="302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dirty="0"/>
          </a:p>
        </p:txBody>
      </p:sp>
      <p:sp>
        <p:nvSpPr>
          <p:cNvPr id="3" name="Date Placeholder 2"/>
          <p:cNvSpPr>
            <a:spLocks noGrp="1"/>
          </p:cNvSpPr>
          <p:nvPr>
            <p:ph type="dt" sz="half" idx="10"/>
          </p:nvPr>
        </p:nvSpPr>
        <p:spPr/>
        <p:txBody>
          <a:bodyPr/>
          <a:lstStyle/>
          <a:p>
            <a:r>
              <a:rPr lang="en-US" dirty="0"/>
              <a:t>JM Mahoney</a:t>
            </a:r>
          </a:p>
        </p:txBody>
      </p:sp>
    </p:spTree>
    <p:extLst>
      <p:ext uri="{BB962C8B-B14F-4D97-AF65-F5344CB8AC3E}">
        <p14:creationId xmlns:p14="http://schemas.microsoft.com/office/powerpoint/2010/main" val="188527171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Perturbations</a:t>
            </a:r>
          </a:p>
        </p:txBody>
      </p:sp>
      <p:sp>
        <p:nvSpPr>
          <p:cNvPr id="11" name="Content Placeholder 10">
            <a:extLst>
              <a:ext uri="{FF2B5EF4-FFF2-40B4-BE49-F238E27FC236}">
                <a16:creationId xmlns:a16="http://schemas.microsoft.com/office/drawing/2014/main" id="{25D7A74D-ACE5-4304-9C30-6EC269CC1C93}"/>
              </a:ext>
            </a:extLst>
          </p:cNvPr>
          <p:cNvSpPr>
            <a:spLocks noGrp="1"/>
          </p:cNvSpPr>
          <p:nvPr>
            <p:ph idx="1"/>
          </p:nvPr>
        </p:nvSpPr>
        <p:spPr/>
        <p:txBody>
          <a:bodyPr/>
          <a:lstStyle/>
          <a:p>
            <a:r>
              <a:rPr lang="en-US" dirty="0"/>
              <a:t>What happens if ICs change a little?</a:t>
            </a:r>
          </a:p>
          <a:p>
            <a:r>
              <a:rPr lang="en-US" dirty="0"/>
              <a:t>What if parameters change? </a:t>
            </a:r>
          </a:p>
        </p:txBody>
      </p:sp>
      <p:sp>
        <p:nvSpPr>
          <p:cNvPr id="6" name="Date Placeholder 5"/>
          <p:cNvSpPr>
            <a:spLocks noGrp="1"/>
          </p:cNvSpPr>
          <p:nvPr>
            <p:ph type="dt" sz="half" idx="10"/>
          </p:nvPr>
        </p:nvSpPr>
        <p:spPr/>
        <p:txBody>
          <a:bodyPr/>
          <a:lstStyle/>
          <a:p>
            <a:r>
              <a:rPr lang="en-US" dirty="0"/>
              <a:t>JM Mahoney</a:t>
            </a:r>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dirty="0"/>
          </a:p>
        </p:txBody>
      </p:sp>
    </p:spTree>
    <p:extLst>
      <p:ext uri="{BB962C8B-B14F-4D97-AF65-F5344CB8AC3E}">
        <p14:creationId xmlns:p14="http://schemas.microsoft.com/office/powerpoint/2010/main" val="40352763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Change in ICs</a:t>
            </a:r>
          </a:p>
        </p:txBody>
      </p:sp>
      <p:sp>
        <p:nvSpPr>
          <p:cNvPr id="7" name="Text Placeholder 6">
            <a:extLst>
              <a:ext uri="{FF2B5EF4-FFF2-40B4-BE49-F238E27FC236}">
                <a16:creationId xmlns:a16="http://schemas.microsoft.com/office/drawing/2014/main" id="{9E8CC610-4483-4F0C-99BB-FFF9CA9A9856}"/>
              </a:ext>
            </a:extLst>
          </p:cNvPr>
          <p:cNvSpPr>
            <a:spLocks noGrp="1"/>
          </p:cNvSpPr>
          <p:nvPr>
            <p:ph type="body" idx="1"/>
          </p:nvPr>
        </p:nvSpPr>
        <p:spPr/>
        <p:txBody>
          <a:bodyPr/>
          <a:lstStyle/>
          <a:p>
            <a:pPr algn="ctr"/>
            <a:r>
              <a:rPr lang="en-US" dirty="0"/>
              <a:t>Time Traces</a:t>
            </a:r>
          </a:p>
        </p:txBody>
      </p:sp>
      <p:sp>
        <p:nvSpPr>
          <p:cNvPr id="9" name="Text Placeholder 8">
            <a:extLst>
              <a:ext uri="{FF2B5EF4-FFF2-40B4-BE49-F238E27FC236}">
                <a16:creationId xmlns:a16="http://schemas.microsoft.com/office/drawing/2014/main" id="{54D2DC89-9664-4A89-844C-472DAC653107}"/>
              </a:ext>
            </a:extLst>
          </p:cNvPr>
          <p:cNvSpPr>
            <a:spLocks noGrp="1"/>
          </p:cNvSpPr>
          <p:nvPr>
            <p:ph type="body" sz="quarter" idx="3"/>
          </p:nvPr>
        </p:nvSpPr>
        <p:spPr/>
        <p:txBody>
          <a:bodyPr/>
          <a:lstStyle/>
          <a:p>
            <a:pPr algn="ctr"/>
            <a:r>
              <a:rPr lang="en-US" dirty="0"/>
              <a:t>Phase Plane</a:t>
            </a:r>
          </a:p>
        </p:txBody>
      </p:sp>
      <p:sp>
        <p:nvSpPr>
          <p:cNvPr id="6" name="Date Placeholder 5"/>
          <p:cNvSpPr>
            <a:spLocks noGrp="1"/>
          </p:cNvSpPr>
          <p:nvPr>
            <p:ph type="dt" sz="half" idx="10"/>
          </p:nvPr>
        </p:nvSpPr>
        <p:spPr/>
        <p:txBody>
          <a:bodyPr/>
          <a:lstStyle/>
          <a:p>
            <a:r>
              <a:rPr lang="en-US" dirty="0"/>
              <a:t>JM Mahoney</a:t>
            </a:r>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dirty="0"/>
          </a:p>
        </p:txBody>
      </p:sp>
      <p:pic>
        <p:nvPicPr>
          <p:cNvPr id="32" name="Content Placeholder 31">
            <a:extLst>
              <a:ext uri="{FF2B5EF4-FFF2-40B4-BE49-F238E27FC236}">
                <a16:creationId xmlns:a16="http://schemas.microsoft.com/office/drawing/2014/main" id="{9E99A5BC-87EC-4EA8-8C23-34E095CB395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32041" y="2582863"/>
            <a:ext cx="4509519" cy="3378200"/>
          </a:xfrm>
          <a:prstGeom prst="rect">
            <a:avLst/>
          </a:prstGeom>
        </p:spPr>
      </p:pic>
      <p:pic>
        <p:nvPicPr>
          <p:cNvPr id="33" name="Content Placeholder 32">
            <a:extLst>
              <a:ext uri="{FF2B5EF4-FFF2-40B4-BE49-F238E27FC236}">
                <a16:creationId xmlns:a16="http://schemas.microsoft.com/office/drawing/2014/main" id="{46902EFA-8612-46B1-81F8-C0E928E8CE02}"/>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314186" y="2582863"/>
            <a:ext cx="4504266" cy="3378200"/>
          </a:xfrm>
          <a:prstGeom prst="rect">
            <a:avLst/>
          </a:prstGeom>
        </p:spPr>
      </p:pic>
    </p:spTree>
    <p:extLst>
      <p:ext uri="{BB962C8B-B14F-4D97-AF65-F5344CB8AC3E}">
        <p14:creationId xmlns:p14="http://schemas.microsoft.com/office/powerpoint/2010/main" val="277482570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Change in Parameters </a:t>
            </a:r>
          </a:p>
        </p:txBody>
      </p:sp>
      <p:sp>
        <p:nvSpPr>
          <p:cNvPr id="7" name="Text Placeholder 6">
            <a:extLst>
              <a:ext uri="{FF2B5EF4-FFF2-40B4-BE49-F238E27FC236}">
                <a16:creationId xmlns:a16="http://schemas.microsoft.com/office/drawing/2014/main" id="{9E8CC610-4483-4F0C-99BB-FFF9CA9A9856}"/>
              </a:ext>
            </a:extLst>
          </p:cNvPr>
          <p:cNvSpPr>
            <a:spLocks noGrp="1"/>
          </p:cNvSpPr>
          <p:nvPr>
            <p:ph type="body" idx="1"/>
          </p:nvPr>
        </p:nvSpPr>
        <p:spPr/>
        <p:txBody>
          <a:bodyPr/>
          <a:lstStyle/>
          <a:p>
            <a:pPr algn="ctr"/>
            <a:r>
              <a:rPr lang="en-US" dirty="0"/>
              <a:t>Time Traces</a:t>
            </a:r>
          </a:p>
        </p:txBody>
      </p:sp>
      <p:sp>
        <p:nvSpPr>
          <p:cNvPr id="9" name="Text Placeholder 8">
            <a:extLst>
              <a:ext uri="{FF2B5EF4-FFF2-40B4-BE49-F238E27FC236}">
                <a16:creationId xmlns:a16="http://schemas.microsoft.com/office/drawing/2014/main" id="{54D2DC89-9664-4A89-844C-472DAC653107}"/>
              </a:ext>
            </a:extLst>
          </p:cNvPr>
          <p:cNvSpPr>
            <a:spLocks noGrp="1"/>
          </p:cNvSpPr>
          <p:nvPr>
            <p:ph type="body" sz="quarter" idx="3"/>
          </p:nvPr>
        </p:nvSpPr>
        <p:spPr/>
        <p:txBody>
          <a:bodyPr/>
          <a:lstStyle/>
          <a:p>
            <a:pPr algn="ctr"/>
            <a:r>
              <a:rPr lang="en-US" dirty="0"/>
              <a:t>Phase Plane</a:t>
            </a:r>
          </a:p>
        </p:txBody>
      </p:sp>
      <p:sp>
        <p:nvSpPr>
          <p:cNvPr id="6" name="Date Placeholder 5"/>
          <p:cNvSpPr>
            <a:spLocks noGrp="1"/>
          </p:cNvSpPr>
          <p:nvPr>
            <p:ph type="dt" sz="half" idx="10"/>
          </p:nvPr>
        </p:nvSpPr>
        <p:spPr/>
        <p:txBody>
          <a:bodyPr/>
          <a:lstStyle/>
          <a:p>
            <a:r>
              <a:rPr lang="en-US" dirty="0"/>
              <a:t>JM Mahoney</a:t>
            </a:r>
          </a:p>
        </p:txBody>
      </p:sp>
      <p:sp>
        <p:nvSpPr>
          <p:cNvPr id="4" name="Footer Placeholder 3"/>
          <p:cNvSpPr>
            <a:spLocks noGrp="1"/>
          </p:cNvSpPr>
          <p:nvPr>
            <p:ph type="ftr" sz="quarter" idx="11"/>
          </p:nvPr>
        </p:nvSpPr>
        <p:spPr/>
        <p:txBody>
          <a:bodyPr/>
          <a:lstStyle/>
          <a:p>
            <a:r>
              <a:rPr lang="en-US" dirty="0"/>
              <a:t>ME 357: Lecture 19</a:t>
            </a:r>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dirty="0"/>
          </a:p>
        </p:txBody>
      </p:sp>
      <p:pic>
        <p:nvPicPr>
          <p:cNvPr id="12" name="Content Placeholder 11">
            <a:extLst>
              <a:ext uri="{FF2B5EF4-FFF2-40B4-BE49-F238E27FC236}">
                <a16:creationId xmlns:a16="http://schemas.microsoft.com/office/drawing/2014/main" id="{0A312D93-9739-411E-890F-E24765B14ED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314186" y="2582863"/>
            <a:ext cx="4504266" cy="3378200"/>
          </a:xfrm>
          <a:prstGeom prst="rect">
            <a:avLst/>
          </a:prstGeom>
        </p:spPr>
      </p:pic>
      <p:pic>
        <p:nvPicPr>
          <p:cNvPr id="13" name="Content Placeholder 12">
            <a:extLst>
              <a:ext uri="{FF2B5EF4-FFF2-40B4-BE49-F238E27FC236}">
                <a16:creationId xmlns:a16="http://schemas.microsoft.com/office/drawing/2014/main" id="{297D26BE-7C93-4425-A5DB-1A386A9D5149}"/>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432041" y="2582863"/>
            <a:ext cx="4509519" cy="3378200"/>
          </a:xfrm>
          <a:prstGeom prst="rect">
            <a:avLst/>
          </a:prstGeom>
        </p:spPr>
      </p:pic>
    </p:spTree>
    <p:extLst>
      <p:ext uri="{BB962C8B-B14F-4D97-AF65-F5344CB8AC3E}">
        <p14:creationId xmlns:p14="http://schemas.microsoft.com/office/powerpoint/2010/main" val="3775077263"/>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ot y = x(\rho-z) -y&#10;\]&#10;&#10;&#10;\end{document}"/>
  <p:tag name="IGUANATEXSIZE" val="2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86.2017"/>
  <p:tag name="LATEXADDIN" val="\documentclass{article}&#10;\usepackage{amsmath}&#10;\pagestyle{empty}&#10;\begin{document}&#10;$$&#10;\sigma=7.1&#10;$$&#10;\end{document}"/>
  <p:tag name="IGUANATEXSIZE" val="20"/>
  <p:tag name="IGUANATEXCURSOR" val="93"/>
  <p:tag name="TRANSPARENCY" val="True"/>
  <p:tag name="FILENAME" val=""/>
  <p:tag name="LATEXENGINEID" val="0"/>
  <p:tag name="TEMPFOLDER" val="C:\Users\jmm694\Downloads\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290.9636"/>
  <p:tag name="LATEXADDIN" val="\documentclass{article}&#10;\usepackage{amsmath}&#10;\pagestyle{empty}&#10;\begin{document}&#10;$$&#10;\mu=1&#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3.9857"/>
  <p:tag name="ORIGINALWIDTH" val="486.6891"/>
  <p:tag name="LATEXADDIN" val="\documentclass{article}&#10;\usepackage{amsmath}&#10;\pagestyle{empty}&#10;\begin{document}&#10;$$&#10;\sigma=10^{-4}&#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702.6621"/>
  <p:tag name="LATEXADDIN" val="\documentclass{article}&#10;\usepackage{amsmath}&#10;\pagestyle{empty}&#10;\begin{document}&#10;$$&#10;\mu \approx 3\times10^{-7}&#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795.6506"/>
  <p:tag name="LATEXADDIN" val="\documentclass{article}&#10;\usepackage{amsmath}&#10;\pagestyle{empty}&#10;\begin{document}&#10;$$&#10;\sigma \approx 9.5\times10^{-8}&#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85.1894"/>
  <p:tag name="LATEXADDIN" val="\documentclass{article}&#10;\usepackage{amsmath}&#10;\pagestyle{empty}&#10;\begin{document}&#10;$$&#10;\sigma=10^{-3}&#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90.9636"/>
  <p:tag name="LATEXADDIN" val="\documentclass{article}&#10;\usepackage{amsmath}&#10;\pagestyle{empty}&#10;\begin{document}&#10;$$&#10;\mu = 1&#10;$$&#10;\end{document}"/>
  <p:tag name="IGUANATEXSIZE" val="20"/>
  <p:tag name="IGUANATEXCURSOR" val="90"/>
  <p:tag name="TRANSPARENCY" val="True"/>
  <p:tag name="FILENAME" val=""/>
  <p:tag name="LATEXENGINEID" val="0"/>
  <p:tag name="TEMPFOLDER" val="C:\Users\jmm694\Downloads\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56.205"/>
  <p:tag name="LATEXADDIN" val="\documentclass{article}&#10;\usepackage{amsmath}&#10;\pagestyle{empty}&#10;\begin{document}&#10;$$&#10;m\ddot{x}+kx + c\dot{x} = F(t); \; x(0) = x_0, \; \dot{x}(0) = v_0&#10;$$&#10;\end{document}"/>
  <p:tag name="IGUANATEXSIZE" val="20"/>
  <p:tag name="IGUANATEXCURSOR" val="115"/>
  <p:tag name="TRANSPARENCY" val="True"/>
  <p:tag name="FILENAME" val=""/>
  <p:tag name="LATEXENGINEID" val="0"/>
  <p:tag name="TEMPFOLDER" val="C:\Users\jmm694\Downloads\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1382.077"/>
  <p:tag name="LATEXADDIN" val="\documentclass{article}&#10;\usepackage{amsmath}&#10;\pagestyle{empty}&#10;\begin{document}&#10;$$&#10;x(t) = C_1 e^{-\lambda_1 t} + C_2 e^{-\lambda_2 t}&#10;$$&#10;\end{document}"/>
  <p:tag name="IGUANATEXSIZE" val="20"/>
  <p:tag name="IGUANATEXCURSOR" val="130"/>
  <p:tag name="TRANSPARENCY" val="True"/>
  <p:tag name="FILENAME" val=""/>
  <p:tag name="LATEXENGINEID" val="0"/>
  <p:tag name="TEMPFOLDER" val="C:\Users\jmm694\Downloads\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56.205"/>
  <p:tag name="LATEXADDIN" val="\documentclass{article}&#10;\usepackage{amsmath}&#10;\pagestyle{empty}&#10;\begin{document}&#10;$$&#10;m\ddot{x}+kx + c\dot{x} = F(t); \; x(0) = x_0, \; \dot{x}(0) = v_0&#10;$$&#10;\end{document}"/>
  <p:tag name="IGUANATEXSIZE" val="20"/>
  <p:tag name="IGUANATEXCURSOR" val="115"/>
  <p:tag name="TRANSPARENCY" val="True"/>
  <p:tag name="FILENAME" val=""/>
  <p:tag name="LATEXENGINEID" val="0"/>
  <p:tag name="TEMPFOLDER" val="C:\Users\jmm694\Downloads\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ot x = \sigma(y-x)&#10;\]&#10;&#10;&#10;\end{document}"/>
  <p:tag name="IGUANATEXSIZE" val="2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1382.077"/>
  <p:tag name="LATEXADDIN" val="\documentclass{article}&#10;\usepackage{amsmath}&#10;\pagestyle{empty}&#10;\begin{document}&#10;$$&#10;x(t) = C_1 e^{-\lambda_1 t} + C_2 e^{-\lambda_2 t}&#10;$$&#10;\end{document}"/>
  <p:tag name="IGUANATEXSIZE" val="20"/>
  <p:tag name="IGUANATEXCURSOR" val="130"/>
  <p:tag name="TRANSPARENCY" val="True"/>
  <p:tag name="FILENAME" val=""/>
  <p:tag name="LATEXENGINEID" val="0"/>
  <p:tag name="TEMPFOLDER" val="C:\Users\jmm694\Downloads\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k = r x_{k-1}(1-x_{k-1})&#10;\]&#10;&#10;&#10;\end{document}"/>
  <p:tag name="IGUANATEXSIZE" val="2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dot{x}= -\frac{k}{m}x-\frac{b}{m}\dot x&#10;\]&#10;&#10;&#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x) = f(x_0) + \frac{f'(x_0)(x-x_0)}{1!} + \frac{f''(x_0)(x-x_0)^2}{2!}+...&#10;\]&#10;&#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x) \approx f(x_0) + f'(x_0)(x-x_0)&#10;\]&#10;&#10;&#10;\end{document}"/>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athbf{f}(x) \approx \mathbf{f}(\mathbf{x}_0) + \nabla \mathbf{f}(\mathbf{x}_0)(\mathbf{x}-\mathbf{x}_0)&#10;\]&#10;&#10;&#10;\end{document}"/>
  <p:tag name="IGUANATEXSIZE" val="2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dot{x} + \delta \dot{x} - \alpha x + \beta x^3 = 0&#10;\]&#10;&#10;&#10;\end{document}"/>
  <p:tag name="IGUANATEXSIZE" val="20"/>
</p:tagLst>
</file>

<file path=ppt/tags/tag27.xml><?xml version="1.0" encoding="utf-8"?>
<p:tagLst xmlns:a="http://schemas.openxmlformats.org/drawingml/2006/main" xmlns:r="http://schemas.openxmlformats.org/officeDocument/2006/relationships" xmlns:p="http://schemas.openxmlformats.org/presentationml/2006/main">
  <p:tag name="ORIGINALHEIGHT" val="149.9813"/>
  <p:tag name="ORIGINALWIDTH" val="1627.297"/>
  <p:tag name="LATEXADDIN" val="\documentclass{article}&#10;\usepackage{amsmath}&#10;\pagestyle{empty}&#10;\begin{document}&#10;&#10;\[&#10;\{x^*_1,x^*_2\} = \{0,0\}, \{\pm \sqrt{\alpha/\beta},0\}&#10;\]&#10;&#10;&#10;\end{document}"/>
  <p:tag name="IGUANATEXSIZE" val="20"/>
  <p:tag name="IGUANATEXCURSOR" val="140"/>
  <p:tag name="TRANSPARENCY" val="True"/>
  <p:tag name="FILENAME" val=""/>
  <p:tag name="INPUTTYPE" val="0"/>
  <p:tag name="LATEXENGINEID" val="0"/>
  <p:tag name="TEMPFOLDER" val="c:\temp\"/>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ot x_2 = -\delta x_2 + \alpha x_1 - \beta x_1^3&#10;\]&#10;&#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ot x_1 = x_2&#10;\]&#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ot z = xy-\beta z&#10;\]&#10;&#10;&#10;\end{document}"/>
  <p:tag name="IGUANATEXSIZE" val="20"/>
</p:tagLst>
</file>

<file path=ppt/tags/tag30.xml><?xml version="1.0" encoding="utf-8"?>
<p:tagLst xmlns:a="http://schemas.openxmlformats.org/drawingml/2006/main" xmlns:r="http://schemas.openxmlformats.org/officeDocument/2006/relationships" xmlns:p="http://schemas.openxmlformats.org/presentationml/2006/main">
  <p:tag name="ORIGINALHEIGHT" val="373.4533"/>
  <p:tag name="ORIGINALWIDTH" val="2306.712"/>
  <p:tag name="LATEXADDIN" val="\documentclass{article}&#10;\usepackage{amsmath}&#10;\pagestyle{empty}&#10;\begin{document}&#10;&#10;\[&#10;\mathsf{A}=&#10;\left(&#10;\begin{array}{cc}&#10; \frac{\partial\dot{x}_1}{\partial x_1} &amp;  \frac{\partial\dot{x}_1}{\partial x_2}  \\&#10; \frac{\partial\dot{x}_2}{\partial x_1} &amp;  \frac{\partial\dot{x}_2}{\partial x_2}   \\&#10;\end{array}&#10;\right)=&#10;\left(&#10;\begin{array}{cc}&#10; 0 &amp; 1 \\&#10; \alpha -3 x_1^2 \beta  &amp; -\delta  \\&#10;\end{array}&#10;\right)&#10;\]&#10;&#10;&#10;\end{document}"/>
  <p:tag name="IGUANATEXSIZE" val="20"/>
  <p:tag name="IGUANATEXCURSOR" val="273"/>
  <p:tag name="TRANSPARENCY" val="True"/>
  <p:tag name="FILENAME" val=""/>
  <p:tag name="INPUTTYPE" val="0"/>
  <p:tag name="LATEXENGINEID" val="0"/>
  <p:tag name="TEMPFOLDER" val="c:\temp\"/>
</p:tagLst>
</file>

<file path=ppt/tags/tag31.xml><?xml version="1.0" encoding="utf-8"?>
<p:tagLst xmlns:a="http://schemas.openxmlformats.org/drawingml/2006/main" xmlns:r="http://schemas.openxmlformats.org/officeDocument/2006/relationships" xmlns:p="http://schemas.openxmlformats.org/presentationml/2006/main">
  <p:tag name="ORIGINALHEIGHT" val="299.2126"/>
  <p:tag name="ORIGINALWIDTH" val="1161.605"/>
  <p:tag name="LATEXADDIN" val="\documentclass{article}&#10;\usepackage{amsmath}&#10;\pagestyle{empty}&#10;\begin{document}&#10;&#10;\[&#10;\mathsf{A}|_{x_1=0}=\left(&#10;\begin{array}{cc}&#10; 0 &amp; 1 \\&#10; \alpha  &amp; -\delta  \\&#10;\end{array}&#10;\right)\]&#10;&#10;&#10;\end{document}"/>
  <p:tag name="IGUANATEXSIZE" val="20"/>
  <p:tag name="IGUANATEXCURSOR" val="100"/>
  <p:tag name="TRANSPARENCY" val="True"/>
  <p:tag name="FILENAME" val=""/>
  <p:tag name="INPUTTYPE" val="0"/>
  <p:tag name="LATEXENGINEID" val="0"/>
  <p:tag name="TEMPFOLDER" val="c:\temp\"/>
</p:tagLst>
</file>

<file path=ppt/tags/tag32.xml><?xml version="1.0" encoding="utf-8"?>
<p:tagLst xmlns:a="http://schemas.openxmlformats.org/drawingml/2006/main" xmlns:r="http://schemas.openxmlformats.org/officeDocument/2006/relationships" xmlns:p="http://schemas.openxmlformats.org/presentationml/2006/main">
  <p:tag name="ORIGINALHEIGHT" val="299.2126"/>
  <p:tag name="ORIGINALWIDTH" val="1551.556"/>
  <p:tag name="LATEXADDIN" val="\documentclass{article}&#10;\usepackage{amsmath}&#10;\pagestyle{empty}&#10;\begin{document}&#10;&#10;\[&#10;\mathsf{A}|_{x_1=\sqrt{\alpha/\beta}}=&#10;\left(&#10;\begin{array}{cc}&#10; 0 &amp; 1 \\&#10; -2 \alpha  &amp; -\delta  \\&#10;\end{array}&#10;\right)\]&#10;&#10;&#10;\end{document}"/>
  <p:tag name="IGUANATEXSIZE" val="20"/>
  <p:tag name="IGUANATEXCURSOR" val="100"/>
  <p:tag name="TRANSPARENCY" val="True"/>
  <p:tag name="FILENAME" val=""/>
  <p:tag name="INPUTTYPE" val="0"/>
  <p:tag name="LATEXENGINEID" val="0"/>
  <p:tag name="TEMPFOLDER" val="c:\temp\"/>
</p:tagLst>
</file>

<file path=ppt/tags/tag33.xml><?xml version="1.0" encoding="utf-8"?>
<p:tagLst xmlns:a="http://schemas.openxmlformats.org/drawingml/2006/main" xmlns:r="http://schemas.openxmlformats.org/officeDocument/2006/relationships" xmlns:p="http://schemas.openxmlformats.org/presentationml/2006/main">
  <p:tag name="ORIGINALHEIGHT" val="299.2126"/>
  <p:tag name="ORIGINALWIDTH" val="1629.546"/>
  <p:tag name="LATEXADDIN" val="\documentclass{article}&#10;\usepackage{amsmath}&#10;\pagestyle{empty}&#10;\begin{document}&#10;&#10;\[&#10;\mathsf{A}|_{x_1=-\sqrt{\alpha/\beta}}=&#10;\left(&#10;\begin{array}{cc}&#10; 0 &amp; 1 \\&#10; -2 \alpha  &amp; -\delta  \\&#10;\end{array}&#10;\right)\]&#10;&#10;&#10;\end{document}"/>
  <p:tag name="IGUANATEXSIZE" val="20"/>
  <p:tag name="IGUANATEXCURSOR" val="100"/>
  <p:tag name="TRANSPARENCY" val="True"/>
  <p:tag name="FILENAME" val=""/>
  <p:tag name="INPUTTYPE" val="0"/>
  <p:tag name="LATEXENGINEID" val="0"/>
  <p:tag name="TEMPFOLDER" val="c:\temp\"/>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ambda|_{x=0}=\frac{1}{2} \left(\pm \sqrt{4 \alpha +\delta ^2}-\delta \right)&#10;\]&#10;&#10;&#10;\end{document}"/>
  <p:tag name="IGUANATEXSIZE" val="2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ambda|_{x=\sqrt{\alpha/\beta}}=&#10;\lambda|_{x=-\sqrt{\alpha/\beta}}=&#10;\frac{1}{2} \left(\pm\sqrt{\delta ^2-8 \alpha }-\delta \right)\]&#10;&#10;&#10;\end{document}"/>
  <p:tag name="IGUANATEXSIZE" val="2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lpha=0,\beta=1,\delta=1&#10;\]&#10;\end{document}"/>
  <p:tag name="IGUANATEXSIZE" val="2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lpha=1,\beta=1,\delta=1&#10;\]&#10;\end{document}"/>
  <p:tag name="IGUANATEXSIZE" val="2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lpha=1,\beta=0.25,\delta=1&#10;\]&#10;\end{document}"/>
  <p:tag name="IGUANATEXSIZE" val="2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dot{x} - \mu(1-x^2)\dot{x}+x=0&#10;\]&#10;&#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OUTPUTDPI" val="2000"/>
  <p:tag name="ORIGINALHEIGHT" val="182.9771"/>
  <p:tag name="ORIGINALWIDTH" val="576.6779"/>
  <p:tag name="LATEXADDIN" val="\documentclass{article}&#10;\usepackage{amsmath}&#10;\pagestyle{empty}&#10;\begin{document}&#10;&#10;$$&#10;\rho = 28&#10;$$&#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 = 0\]&#10;&#10;&#10;\end{document}"/>
  <p:tag name="IGUANATEXSIZE" val="2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ot x_2 = \mu(1-x_1^2)x_2-x_1&#10;\]&#10;&#10;&#10;\end{document}"/>
  <p:tag name="IGUANATEXSIZE" val="2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ot x_1 = x_2&#10;\]&#10;&#10;&#10;\end{document}"/>
  <p:tag name="IGUANATEXSIZE" val="2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athsf{A}=&#10;\left(&#10;\begin{array}{cc}&#10; 0 &amp; 1 \\&#10; -2 \mu x_1 x_2  -1 &amp; \left(1-x_1^2\right) \mu  \\&#10;\end{array}&#10;\right)\]&#10;&#10;&#10;\end{document}"/>
  <p:tag name="IGUANATEXSIZE" val="2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ambda=\frac{1}{2} \left(\mu \pm \sqrt{\mu ^2-4}\right)&#10;\]&#10;&#10;&#10;\end{document}"/>
  <p:tag name="IGUANATEXSIZE" val="2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athsf{A}=&#10;\left(&#10;\begin{array}{cc}&#10; 0 &amp; 1 \\&#10;-1 &amp;  \mu  \\&#10;\end{array}&#10;\right)\]&#10;&#10;&#10;\end{document}"/>
  <p:tag name="IGUANATEXSIZE" val="2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ambda=\frac{1}{2} \left(\mu \pm \sqrt{\mu ^2-4}\right)&#10;\]&#10;&#10;&#10;\end{document}"/>
  <p:tag name="IGUANATEXSIZE" val="20"/>
</p:tagLst>
</file>

<file path=ppt/tags/tag5.xml><?xml version="1.0" encoding="utf-8"?>
<p:tagLst xmlns:a="http://schemas.openxmlformats.org/drawingml/2006/main" xmlns:r="http://schemas.openxmlformats.org/officeDocument/2006/relationships" xmlns:p="http://schemas.openxmlformats.org/presentationml/2006/main">
  <p:tag name="OUTPUTDPI" val="2000"/>
  <p:tag name="ORIGINALHEIGHT" val="142.4822"/>
  <p:tag name="ORIGINALWIDTH" val="594.6757"/>
  <p:tag name="LATEXADDIN" val="\documentclass{article}&#10;\usepackage{amsmath}&#10;\pagestyle{empty}&#10;\begin{document}&#10;&#10;$$&#10;\sigma = 10&#10;$$&#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2000"/>
  <p:tag name="ORIGINALHEIGHT" val="425.1968"/>
  <p:tag name="ORIGINALWIDTH" val="528.684"/>
  <p:tag name="LATEXADDIN" val="\documentclass{article}&#10;\usepackage{amsmath}&#10;\pagestyle{empty}&#10;\begin{document}&#10;&#10;$$&#10;\beta = \frac{8}{3}&#10;$$&#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2000"/>
  <p:tag name="ORIGINALHEIGHT" val="207.724"/>
  <p:tag name="ORIGINALWIDTH" val="1351.331"/>
  <p:tag name="LATEXADDIN" val="\documentclass{article}&#10;\usepackage{amsmath}&#10;\pagestyle{empty}&#10;\begin{document}&#10;&#10;$$&#10;\mathbf{x}(0)=\{1,0,1\}&#1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96.213"/>
  <p:tag name="LATEXADDIN" val="\documentclass{article}&#10;\usepackage{amsmath}&#10;\pagestyle{empty}&#10;\begin{document}&#10;$$&#10;\mu \approx 0&#10;$$&#10;\end{document}"/>
  <p:tag name="IGUANATEXSIZE" val="20"/>
  <p:tag name="IGUANATEXCURSOR" val="96"/>
  <p:tag name="TRANSPARENCY" val="True"/>
  <p:tag name="FILENAME" val=""/>
  <p:tag name="LATEXENGINEID" val="0"/>
  <p:tag name="TEMPFOLDER" val="C:\Users\jmm694\Downloads\temp\"/>
  <p:tag name="LATEXFORMHEIGHT" val="312"/>
  <p:tag name="LATEXFORMWIDTH" val="384"/>
  <p:tag name="LATEXFORMWRAP" val="True"/>
  <p:tag name="BITMAPVECTOR" val="0"/>
</p:tagLst>
</file>

<file path=ppt/theme/theme1.xml><?xml version="1.0" encoding="utf-8"?>
<a:theme xmlns:a="http://schemas.openxmlformats.org/drawingml/2006/main" name="me357">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me357" id="{A058B035-52BB-4406-82E3-902B23E8CDC2}" vid="{ABF686B6-1057-4ED9-A560-DB356D432A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752</TotalTime>
  <Words>3441</Words>
  <Application>Microsoft Office PowerPoint</Application>
  <PresentationFormat>Widescreen</PresentationFormat>
  <Paragraphs>537</Paragraphs>
  <Slides>66</Slides>
  <Notes>37</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Calibri Light</vt:lpstr>
      <vt:lpstr>Cambria Math</vt:lpstr>
      <vt:lpstr>me357</vt:lpstr>
      <vt:lpstr>Non-Linear Dynamics </vt:lpstr>
      <vt:lpstr>Objectives </vt:lpstr>
      <vt:lpstr>Continuous Nonlinear Systems </vt:lpstr>
      <vt:lpstr>Phase Plane/Space</vt:lpstr>
      <vt:lpstr>Phase Plane Example</vt:lpstr>
      <vt:lpstr>Phase Plane Example</vt:lpstr>
      <vt:lpstr>Perturbations</vt:lpstr>
      <vt:lpstr>Small Change in ICs</vt:lpstr>
      <vt:lpstr>Small Change in Parameters </vt:lpstr>
      <vt:lpstr>Discussion</vt:lpstr>
      <vt:lpstr>PowerPoint Presentation</vt:lpstr>
      <vt:lpstr>Lorenz System</vt:lpstr>
      <vt:lpstr>Lorenz System Typical Phase Space</vt:lpstr>
      <vt:lpstr>Perturbations</vt:lpstr>
      <vt:lpstr>Lorenz System  Animation Varying x(0) </vt:lpstr>
      <vt:lpstr>Time Series Comparison Slightly Varying x(0) </vt:lpstr>
      <vt:lpstr>Time Series Comparison Slightly Varying ρ</vt:lpstr>
      <vt:lpstr>Discussion (1)</vt:lpstr>
      <vt:lpstr>Estimating Under Uncertainty </vt:lpstr>
      <vt:lpstr>PDF of x(0) vs x(30)</vt:lpstr>
      <vt:lpstr>Convergence of Mean</vt:lpstr>
      <vt:lpstr>95% Confidence Bounds  </vt:lpstr>
      <vt:lpstr>Linear System Behavior (SMD)</vt:lpstr>
      <vt:lpstr>95% Confidence Bounds  </vt:lpstr>
      <vt:lpstr>Discussion (2)</vt:lpstr>
      <vt:lpstr>A Clockwork Universe?</vt:lpstr>
      <vt:lpstr>Turning the Wheel of Time </vt:lpstr>
      <vt:lpstr>Turning the Wheel of Time </vt:lpstr>
      <vt:lpstr>Turning the Wheel of Time </vt:lpstr>
      <vt:lpstr>Randomness</vt:lpstr>
      <vt:lpstr>Quantum &amp; Randomness</vt:lpstr>
      <vt:lpstr>Quantum &amp; Randomness</vt:lpstr>
      <vt:lpstr>Chaos &amp; Complexity </vt:lpstr>
      <vt:lpstr>Chaos &amp; Complexity </vt:lpstr>
      <vt:lpstr>Chaos &amp; Complexity </vt:lpstr>
      <vt:lpstr>Chaos &amp; Complexity </vt:lpstr>
      <vt:lpstr>Chaos &amp; Complexity </vt:lpstr>
      <vt:lpstr>Chaos &amp; Complexity </vt:lpstr>
      <vt:lpstr>Bad Predictions?</vt:lpstr>
      <vt:lpstr>Updating the Estimate</vt:lpstr>
      <vt:lpstr>Chaos &amp; Complexity </vt:lpstr>
      <vt:lpstr>Why Should We Care?</vt:lpstr>
      <vt:lpstr>Discrete Mappings </vt:lpstr>
      <vt:lpstr>Logistic Map</vt:lpstr>
      <vt:lpstr>Time Series</vt:lpstr>
      <vt:lpstr>Time Series</vt:lpstr>
      <vt:lpstr>Time Series</vt:lpstr>
      <vt:lpstr>Time Series</vt:lpstr>
      <vt:lpstr>Time Series</vt:lpstr>
      <vt:lpstr>Random Time Series</vt:lpstr>
      <vt:lpstr>Structured or Random?</vt:lpstr>
      <vt:lpstr>Structured or Random?</vt:lpstr>
      <vt:lpstr>Bifurcation Diagram </vt:lpstr>
      <vt:lpstr>Stability Analysis of a  Linear System</vt:lpstr>
      <vt:lpstr>Linearization</vt:lpstr>
      <vt:lpstr>Duffing Oscillator  Autonomous </vt:lpstr>
      <vt:lpstr>Duffing Oscillator  Autonomous </vt:lpstr>
      <vt:lpstr>Phase Plane</vt:lpstr>
      <vt:lpstr>Phase Plane</vt:lpstr>
      <vt:lpstr>Phase Plane</vt:lpstr>
      <vt:lpstr>Limit Cycles </vt:lpstr>
      <vt:lpstr>Van der Pol Oscillator </vt:lpstr>
      <vt:lpstr>Van der Pol Oscillator </vt:lpstr>
      <vt:lpstr>Stability </vt:lpstr>
      <vt:lpstr>Phase Portraits </vt:lpstr>
      <vt:lpstr>Phase Portraits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Non-Linear Dynamics </dc:title>
  <dc:creator>Joe Mahoney</dc:creator>
  <cp:lastModifiedBy>Joe Mahoney</cp:lastModifiedBy>
  <cp:revision>93</cp:revision>
  <dcterms:created xsi:type="dcterms:W3CDTF">2020-04-20T15:43:12Z</dcterms:created>
  <dcterms:modified xsi:type="dcterms:W3CDTF">2020-04-28T14:57:48Z</dcterms:modified>
</cp:coreProperties>
</file>